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handoutMasterIdLst>
    <p:handoutMasterId r:id="rId8"/>
  </p:handoutMasterIdLst>
  <p:sldIdLst>
    <p:sldId id="269" r:id="rId2"/>
    <p:sldId id="258" r:id="rId3"/>
    <p:sldId id="260" r:id="rId4"/>
    <p:sldId id="261" r:id="rId5"/>
    <p:sldId id="262" r:id="rId6"/>
    <p:sldId id="263" r:id="rId7"/>
  </p:sldIdLst>
  <p:sldSz cx="6858000" cy="9906000" type="A4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Bookman Old Style" panose="02050604050505020204" pitchFamily="18" charset="0"/>
      <p:regular r:id="rId13"/>
      <p:bold r:id="rId14"/>
      <p:italic r:id="rId15"/>
      <p:boldItalic r:id="rId16"/>
    </p:embeddedFont>
    <p:embeddedFont>
      <p:font typeface="Baumans" panose="020B0604020202020204" charset="0"/>
      <p:regular r:id="rId17"/>
    </p:embeddedFont>
    <p:embeddedFont>
      <p:font typeface="Ubuntu" panose="020B0604020202020204" charset="0"/>
      <p:regular r:id="rId18"/>
      <p:bold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V (Full Ver.)" id="{7A0E5FF6-74E6-4DA8-B093-D4E9D8EE980D}">
          <p14:sldIdLst>
            <p14:sldId id="269"/>
            <p14:sldId id="258"/>
            <p14:sldId id="260"/>
            <p14:sldId id="261"/>
            <p14:sldId id="262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240" userDrawn="1">
          <p15:clr>
            <a:srgbClr val="A4A3A4"/>
          </p15:clr>
        </p15:guide>
        <p15:guide id="2" pos="220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>
        <p:scale>
          <a:sx n="120" d="100"/>
          <a:sy n="120" d="100"/>
        </p:scale>
        <p:origin x="588" y="324"/>
      </p:cViewPr>
      <p:guideLst>
        <p:guide orient="horz" pos="6240"/>
        <p:guide pos="220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3" d="100"/>
          <a:sy n="53" d="100"/>
        </p:scale>
        <p:origin x="284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4DAEA250-5639-47E2-AD64-D97DDC0379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C6B6BC3-5D46-4CF1-8CEB-9943C939615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87E30A-A88A-44A1-AC99-95EF315A94EA}" type="datetimeFigureOut">
              <a:rPr lang="id-ID" smtClean="0"/>
              <a:t>11/03/2022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12B9C80-3686-4762-9FA6-AF5C2D93FB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B61127D-1A24-4217-B001-E36D7A8F8DC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CC51B-A080-4F71-99AE-3ADFC7D8A5E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867949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="" xmlns:a16="http://schemas.microsoft.com/office/drawing/2014/main" id="{F58590E7-3AAA-4CB9-B64A-2453682C4EB4}"/>
              </a:ext>
            </a:extLst>
          </p:cNvPr>
          <p:cNvSpPr/>
          <p:nvPr userDrawn="1"/>
        </p:nvSpPr>
        <p:spPr>
          <a:xfrm>
            <a:off x="4760686" y="-1074058"/>
            <a:ext cx="3004457" cy="3004457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" name="Oval 2">
            <a:extLst>
              <a:ext uri="{FF2B5EF4-FFF2-40B4-BE49-F238E27FC236}">
                <a16:creationId xmlns="" xmlns:a16="http://schemas.microsoft.com/office/drawing/2014/main" id="{8B039A21-6602-4EA6-B69A-A9126661199C}"/>
              </a:ext>
            </a:extLst>
          </p:cNvPr>
          <p:cNvSpPr/>
          <p:nvPr userDrawn="1"/>
        </p:nvSpPr>
        <p:spPr>
          <a:xfrm>
            <a:off x="3810000" y="-812800"/>
            <a:ext cx="1901372" cy="1901372"/>
          </a:xfrm>
          <a:prstGeom prst="ellipse">
            <a:avLst/>
          </a:prstGeom>
          <a:solidFill>
            <a:schemeClr val="accent4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5EADCE47-72EA-4D3A-8792-7C7FDB678CCD}"/>
              </a:ext>
            </a:extLst>
          </p:cNvPr>
          <p:cNvSpPr/>
          <p:nvPr userDrawn="1"/>
        </p:nvSpPr>
        <p:spPr>
          <a:xfrm>
            <a:off x="4971142" y="-910773"/>
            <a:ext cx="2605316" cy="2605316"/>
          </a:xfrm>
          <a:prstGeom prst="ellipse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B3195A59-74EE-41CF-A43E-53C0478BC933}"/>
              </a:ext>
            </a:extLst>
          </p:cNvPr>
          <p:cNvSpPr/>
          <p:nvPr userDrawn="1"/>
        </p:nvSpPr>
        <p:spPr>
          <a:xfrm>
            <a:off x="-486229" y="-649516"/>
            <a:ext cx="2155371" cy="2155371"/>
          </a:xfrm>
          <a:prstGeom prst="ellipse">
            <a:avLst/>
          </a:prstGeom>
          <a:solidFill>
            <a:schemeClr val="bg1">
              <a:lumMod val="7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6A63D666-0AE7-4A88-8DDB-17C615459855}"/>
              </a:ext>
            </a:extLst>
          </p:cNvPr>
          <p:cNvSpPr/>
          <p:nvPr userDrawn="1"/>
        </p:nvSpPr>
        <p:spPr>
          <a:xfrm>
            <a:off x="1146628" y="-277589"/>
            <a:ext cx="1411516" cy="1411516"/>
          </a:xfrm>
          <a:prstGeom prst="ellipse">
            <a:avLst/>
          </a:prstGeom>
          <a:solidFill>
            <a:schemeClr val="accent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4E5AD0E6-9FD1-46C2-B96B-4DD7788C1C5A}"/>
              </a:ext>
            </a:extLst>
          </p:cNvPr>
          <p:cNvSpPr/>
          <p:nvPr userDrawn="1"/>
        </p:nvSpPr>
        <p:spPr>
          <a:xfrm>
            <a:off x="4082145" y="428169"/>
            <a:ext cx="1723570" cy="1723570"/>
          </a:xfrm>
          <a:prstGeom prst="ellipse">
            <a:avLst/>
          </a:prstGeom>
          <a:solidFill>
            <a:schemeClr val="bg1">
              <a:lumMod val="7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B28D859A-F77E-4BE9-8629-EBDFD8AE999D}"/>
              </a:ext>
            </a:extLst>
          </p:cNvPr>
          <p:cNvSpPr/>
          <p:nvPr userDrawn="1"/>
        </p:nvSpPr>
        <p:spPr>
          <a:xfrm>
            <a:off x="-307976" y="-471263"/>
            <a:ext cx="1798863" cy="1798863"/>
          </a:xfrm>
          <a:prstGeom prst="ellipse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id-ID" dirty="0"/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FA53FBA9-A183-4783-9409-A866E2F201C3}"/>
              </a:ext>
            </a:extLst>
          </p:cNvPr>
          <p:cNvSpPr/>
          <p:nvPr userDrawn="1"/>
        </p:nvSpPr>
        <p:spPr>
          <a:xfrm>
            <a:off x="-645886" y="3516084"/>
            <a:ext cx="1313544" cy="1313544"/>
          </a:xfrm>
          <a:prstGeom prst="ellipse">
            <a:avLst/>
          </a:prstGeom>
          <a:solidFill>
            <a:schemeClr val="tx2">
              <a:lumMod val="40000"/>
              <a:lumOff val="6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id-ID" dirty="0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CBD6D819-9FAA-430C-A3CB-6CA4AB42FE1F}"/>
              </a:ext>
            </a:extLst>
          </p:cNvPr>
          <p:cNvSpPr/>
          <p:nvPr userDrawn="1"/>
        </p:nvSpPr>
        <p:spPr>
          <a:xfrm>
            <a:off x="-435428" y="4546599"/>
            <a:ext cx="892628" cy="892628"/>
          </a:xfrm>
          <a:prstGeom prst="ellipse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id-ID" dirty="0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A5E4A837-F511-4B96-85EF-AD40EDCE59A2}"/>
              </a:ext>
            </a:extLst>
          </p:cNvPr>
          <p:cNvSpPr/>
          <p:nvPr userDrawn="1"/>
        </p:nvSpPr>
        <p:spPr>
          <a:xfrm>
            <a:off x="1899448" y="8244228"/>
            <a:ext cx="3004457" cy="3004457"/>
          </a:xfrm>
          <a:prstGeom prst="ellipse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id-ID" dirty="0"/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B9117734-1DB5-46CC-ACF9-404DDDE47FA3}"/>
              </a:ext>
            </a:extLst>
          </p:cNvPr>
          <p:cNvSpPr/>
          <p:nvPr userDrawn="1"/>
        </p:nvSpPr>
        <p:spPr>
          <a:xfrm>
            <a:off x="4204018" y="8616046"/>
            <a:ext cx="1723570" cy="1723570"/>
          </a:xfrm>
          <a:prstGeom prst="ellipse">
            <a:avLst/>
          </a:prstGeom>
          <a:solidFill>
            <a:schemeClr val="accent4">
              <a:lumMod val="60000"/>
              <a:lumOff val="4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id-ID" dirty="0"/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AD8EB84D-3804-4B2A-8317-775D49D1B4C5}"/>
              </a:ext>
            </a:extLst>
          </p:cNvPr>
          <p:cNvSpPr/>
          <p:nvPr userDrawn="1"/>
        </p:nvSpPr>
        <p:spPr>
          <a:xfrm>
            <a:off x="1305749" y="9131353"/>
            <a:ext cx="1511193" cy="1511193"/>
          </a:xfrm>
          <a:prstGeom prst="ellipse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id-ID" dirty="0"/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C5501D58-8CE2-416E-A354-8A15C1714336}"/>
              </a:ext>
            </a:extLst>
          </p:cNvPr>
          <p:cNvSpPr/>
          <p:nvPr userDrawn="1"/>
        </p:nvSpPr>
        <p:spPr>
          <a:xfrm>
            <a:off x="2061346" y="8406126"/>
            <a:ext cx="2680660" cy="2680660"/>
          </a:xfrm>
          <a:prstGeom prst="ellipse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id-ID" dirty="0"/>
          </a:p>
        </p:txBody>
      </p: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CC9DA241-F1F2-45AF-A843-A3D8901E2501}"/>
              </a:ext>
            </a:extLst>
          </p:cNvPr>
          <p:cNvSpPr/>
          <p:nvPr userDrawn="1"/>
        </p:nvSpPr>
        <p:spPr>
          <a:xfrm>
            <a:off x="5863683" y="3868740"/>
            <a:ext cx="2301056" cy="2301056"/>
          </a:xfrm>
          <a:prstGeom prst="ellipse">
            <a:avLst/>
          </a:prstGeom>
          <a:solidFill>
            <a:schemeClr val="bg2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id-ID" dirty="0"/>
          </a:p>
        </p:txBody>
      </p: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6C07F099-0B2D-47CE-BDFD-F4868FE2F8E8}"/>
              </a:ext>
            </a:extLst>
          </p:cNvPr>
          <p:cNvSpPr/>
          <p:nvPr userDrawn="1"/>
        </p:nvSpPr>
        <p:spPr>
          <a:xfrm>
            <a:off x="5805715" y="5590162"/>
            <a:ext cx="1490030" cy="1490030"/>
          </a:xfrm>
          <a:prstGeom prst="ellipse">
            <a:avLst/>
          </a:prstGeom>
          <a:solidFill>
            <a:schemeClr val="accent4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id-ID" dirty="0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0FFE2B8E-014F-46E5-8744-BF7E10716011}"/>
              </a:ext>
            </a:extLst>
          </p:cNvPr>
          <p:cNvSpPr/>
          <p:nvPr userDrawn="1"/>
        </p:nvSpPr>
        <p:spPr>
          <a:xfrm>
            <a:off x="5688985" y="5199895"/>
            <a:ext cx="892628" cy="892628"/>
          </a:xfrm>
          <a:prstGeom prst="ellipse">
            <a:avLst/>
          </a:prstGeom>
          <a:solidFill>
            <a:schemeClr val="bg1">
              <a:lumMod val="60000"/>
              <a:lumOff val="4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id-ID" dirty="0"/>
          </a:p>
        </p:txBody>
      </p: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7DA0B0A5-C100-4A98-826D-414B1C1AA136}"/>
              </a:ext>
            </a:extLst>
          </p:cNvPr>
          <p:cNvSpPr/>
          <p:nvPr userDrawn="1"/>
        </p:nvSpPr>
        <p:spPr>
          <a:xfrm>
            <a:off x="6035704" y="4038862"/>
            <a:ext cx="1960812" cy="1960812"/>
          </a:xfrm>
          <a:prstGeom prst="ellipse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413C92F2-822D-49B7-A8AB-38D0E4AD34D0}"/>
              </a:ext>
            </a:extLst>
          </p:cNvPr>
          <p:cNvSpPr/>
          <p:nvPr userDrawn="1"/>
        </p:nvSpPr>
        <p:spPr>
          <a:xfrm>
            <a:off x="5922825" y="5704796"/>
            <a:ext cx="1258792" cy="1258792"/>
          </a:xfrm>
          <a:prstGeom prst="ellipse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4" name="Oval 23">
            <a:extLst>
              <a:ext uri="{FF2B5EF4-FFF2-40B4-BE49-F238E27FC236}">
                <a16:creationId xmlns="" xmlns:a16="http://schemas.microsoft.com/office/drawing/2014/main" id="{174374C9-A286-48C3-AE4D-C18595640C1E}"/>
              </a:ext>
            </a:extLst>
          </p:cNvPr>
          <p:cNvSpPr/>
          <p:nvPr userDrawn="1"/>
        </p:nvSpPr>
        <p:spPr>
          <a:xfrm>
            <a:off x="-562429" y="3610427"/>
            <a:ext cx="1124858" cy="1124858"/>
          </a:xfrm>
          <a:prstGeom prst="ellipse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6" name="Oval 25">
            <a:extLst>
              <a:ext uri="{FF2B5EF4-FFF2-40B4-BE49-F238E27FC236}">
                <a16:creationId xmlns="" xmlns:a16="http://schemas.microsoft.com/office/drawing/2014/main" id="{D41AC7B5-C724-4A03-A699-37179724F1A7}"/>
              </a:ext>
            </a:extLst>
          </p:cNvPr>
          <p:cNvSpPr/>
          <p:nvPr userDrawn="1"/>
        </p:nvSpPr>
        <p:spPr>
          <a:xfrm>
            <a:off x="-332241" y="4649786"/>
            <a:ext cx="686254" cy="686254"/>
          </a:xfrm>
          <a:prstGeom prst="ellipse">
            <a:avLst/>
          </a:prstGeom>
          <a:noFill/>
          <a:ln>
            <a:solidFill>
              <a:schemeClr val="bg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42515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158F-6854-4F0A-A334-E03E9850F9DC}" type="datetimeFigureOut">
              <a:rPr lang="id-ID" smtClean="0"/>
              <a:t>11/03/2022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A690-C549-493E-B275-49823387F95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45956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158F-6854-4F0A-A334-E03E9850F9DC}" type="datetimeFigureOut">
              <a:rPr lang="id-ID" smtClean="0"/>
              <a:t>11/03/2022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A690-C549-493E-B275-49823387F95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94537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D8F8A35D-F5EB-498E-96AD-D7D141B3313A}"/>
              </a:ext>
            </a:extLst>
          </p:cNvPr>
          <p:cNvGrpSpPr/>
          <p:nvPr userDrawn="1"/>
        </p:nvGrpSpPr>
        <p:grpSpPr>
          <a:xfrm rot="12378350">
            <a:off x="4918404" y="-656579"/>
            <a:ext cx="3064347" cy="2155371"/>
            <a:chOff x="-506203" y="-639643"/>
            <a:chExt cx="3064347" cy="2155371"/>
          </a:xfrm>
        </p:grpSpPr>
        <p:sp>
          <p:nvSpPr>
            <p:cNvPr id="7" name="Oval 6">
              <a:extLst>
                <a:ext uri="{FF2B5EF4-FFF2-40B4-BE49-F238E27FC236}">
                  <a16:creationId xmlns="" xmlns:a16="http://schemas.microsoft.com/office/drawing/2014/main" id="{F4071EB7-795B-4234-B14F-46349D18D3B5}"/>
                </a:ext>
              </a:extLst>
            </p:cNvPr>
            <p:cNvSpPr/>
            <p:nvPr userDrawn="1"/>
          </p:nvSpPr>
          <p:spPr>
            <a:xfrm>
              <a:off x="-506203" y="-639643"/>
              <a:ext cx="2155371" cy="2155371"/>
            </a:xfrm>
            <a:prstGeom prst="ellipse">
              <a:avLst/>
            </a:prstGeom>
            <a:solidFill>
              <a:schemeClr val="bg1">
                <a:lumMod val="7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="" xmlns:a16="http://schemas.microsoft.com/office/drawing/2014/main" id="{BDD803A8-9E1D-438B-980C-B796CA8C5E1F}"/>
                </a:ext>
              </a:extLst>
            </p:cNvPr>
            <p:cNvSpPr/>
            <p:nvPr userDrawn="1"/>
          </p:nvSpPr>
          <p:spPr>
            <a:xfrm>
              <a:off x="1146628" y="-277589"/>
              <a:ext cx="1411516" cy="1411516"/>
            </a:xfrm>
            <a:prstGeom prst="ellipse">
              <a:avLst/>
            </a:pr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="" xmlns:a16="http://schemas.microsoft.com/office/drawing/2014/main" id="{42C7058F-D518-4202-9844-82686A59EA30}"/>
                </a:ext>
              </a:extLst>
            </p:cNvPr>
            <p:cNvSpPr/>
            <p:nvPr userDrawn="1"/>
          </p:nvSpPr>
          <p:spPr>
            <a:xfrm>
              <a:off x="-307976" y="-471263"/>
              <a:ext cx="1798863" cy="1798863"/>
            </a:xfrm>
            <a:prstGeom prst="ellipse">
              <a:avLst/>
            </a:prstGeom>
            <a:noFill/>
            <a:ln>
              <a:solidFill>
                <a:schemeClr val="bg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1"/>
              <a:endParaRPr lang="id-ID" dirty="0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0D48DFCD-9D2A-478D-A78D-725E5315C0CD}"/>
              </a:ext>
            </a:extLst>
          </p:cNvPr>
          <p:cNvSpPr/>
          <p:nvPr userDrawn="1"/>
        </p:nvSpPr>
        <p:spPr>
          <a:xfrm>
            <a:off x="-1267691" y="-703651"/>
            <a:ext cx="2535381" cy="2535381"/>
          </a:xfrm>
          <a:prstGeom prst="ellipse">
            <a:avLst/>
          </a:prstGeom>
          <a:solidFill>
            <a:schemeClr val="accent5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866275F6-FAB3-49A2-9838-C2A20BC38950}"/>
              </a:ext>
            </a:extLst>
          </p:cNvPr>
          <p:cNvSpPr/>
          <p:nvPr userDrawn="1"/>
        </p:nvSpPr>
        <p:spPr>
          <a:xfrm>
            <a:off x="-461082" y="1287521"/>
            <a:ext cx="1396263" cy="1396263"/>
          </a:xfrm>
          <a:prstGeom prst="ellipse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4371AD3A-7C0E-459C-AB59-E4838B3B17C7}"/>
              </a:ext>
            </a:extLst>
          </p:cNvPr>
          <p:cNvSpPr/>
          <p:nvPr userDrawn="1"/>
        </p:nvSpPr>
        <p:spPr>
          <a:xfrm rot="12378350">
            <a:off x="-365685" y="1390483"/>
            <a:ext cx="1196075" cy="1196075"/>
          </a:xfrm>
          <a:prstGeom prst="ellipse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id-ID" dirty="0"/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AE4BFF88-2BB9-47B4-93F6-0F7A9E92DD73}"/>
              </a:ext>
            </a:extLst>
          </p:cNvPr>
          <p:cNvSpPr/>
          <p:nvPr userDrawn="1"/>
        </p:nvSpPr>
        <p:spPr>
          <a:xfrm>
            <a:off x="4184854" y="6916617"/>
            <a:ext cx="4116818" cy="4116818"/>
          </a:xfrm>
          <a:prstGeom prst="ellipse">
            <a:avLst/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57F1E03A-A063-4686-8424-3ADDA0116627}"/>
              </a:ext>
            </a:extLst>
          </p:cNvPr>
          <p:cNvSpPr/>
          <p:nvPr userDrawn="1"/>
        </p:nvSpPr>
        <p:spPr>
          <a:xfrm rot="12378350">
            <a:off x="4522527" y="7254290"/>
            <a:ext cx="3441471" cy="3441471"/>
          </a:xfrm>
          <a:prstGeom prst="ellipse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id-ID" dirty="0"/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F3ED9AE8-DA08-4E33-8CF5-63E69BB622AA}"/>
              </a:ext>
            </a:extLst>
          </p:cNvPr>
          <p:cNvSpPr/>
          <p:nvPr userDrawn="1"/>
        </p:nvSpPr>
        <p:spPr>
          <a:xfrm>
            <a:off x="3106365" y="8618549"/>
            <a:ext cx="2156978" cy="2156978"/>
          </a:xfrm>
          <a:prstGeom prst="ellipse">
            <a:avLst/>
          </a:prstGeom>
          <a:solidFill>
            <a:schemeClr val="tx1">
              <a:lumMod val="60000"/>
              <a:lumOff val="4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2DD7A355-6E3A-49C9-BDF9-AD2B9652505C}"/>
              </a:ext>
            </a:extLst>
          </p:cNvPr>
          <p:cNvSpPr/>
          <p:nvPr userDrawn="1"/>
        </p:nvSpPr>
        <p:spPr>
          <a:xfrm>
            <a:off x="6243263" y="6029139"/>
            <a:ext cx="1602267" cy="1602267"/>
          </a:xfrm>
          <a:prstGeom prst="ellipse">
            <a:avLst/>
          </a:prstGeom>
          <a:solidFill>
            <a:schemeClr val="bg2">
              <a:lumMod val="5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345D8DDD-6845-4F09-AF73-4AAC8C680495}"/>
              </a:ext>
            </a:extLst>
          </p:cNvPr>
          <p:cNvSpPr/>
          <p:nvPr userDrawn="1"/>
        </p:nvSpPr>
        <p:spPr>
          <a:xfrm rot="12378350">
            <a:off x="3285421" y="8797606"/>
            <a:ext cx="1798863" cy="1798863"/>
          </a:xfrm>
          <a:prstGeom prst="ellipse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id-ID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4F56851B-822E-4A4E-94C1-D397AA1A779D}"/>
              </a:ext>
            </a:extLst>
          </p:cNvPr>
          <p:cNvGrpSpPr/>
          <p:nvPr userDrawn="1"/>
        </p:nvGrpSpPr>
        <p:grpSpPr>
          <a:xfrm rot="20347528">
            <a:off x="-854739" y="7227119"/>
            <a:ext cx="2174179" cy="2982988"/>
            <a:chOff x="-1019057" y="5829527"/>
            <a:chExt cx="2174179" cy="2982988"/>
          </a:xfrm>
        </p:grpSpPr>
        <p:sp>
          <p:nvSpPr>
            <p:cNvPr id="20" name="Oval 19">
              <a:extLst>
                <a:ext uri="{FF2B5EF4-FFF2-40B4-BE49-F238E27FC236}">
                  <a16:creationId xmlns="" xmlns:a16="http://schemas.microsoft.com/office/drawing/2014/main" id="{21CF37F1-E50F-425B-8C7F-62D41BEC2DEE}"/>
                </a:ext>
              </a:extLst>
            </p:cNvPr>
            <p:cNvSpPr/>
            <p:nvPr userDrawn="1"/>
          </p:nvSpPr>
          <p:spPr>
            <a:xfrm rot="18625933">
              <a:off x="-1019057" y="5829527"/>
              <a:ext cx="2174179" cy="217417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Oval 20">
              <a:extLst>
                <a:ext uri="{FF2B5EF4-FFF2-40B4-BE49-F238E27FC236}">
                  <a16:creationId xmlns="" xmlns:a16="http://schemas.microsoft.com/office/drawing/2014/main" id="{0A5C3548-7660-4747-B8EA-211E2F1BF0E4}"/>
                </a:ext>
              </a:extLst>
            </p:cNvPr>
            <p:cNvSpPr/>
            <p:nvPr userDrawn="1"/>
          </p:nvSpPr>
          <p:spPr>
            <a:xfrm rot="18625933">
              <a:off x="-882993" y="7194897"/>
              <a:ext cx="1617618" cy="1617618"/>
            </a:xfrm>
            <a:prstGeom prst="ellipse">
              <a:avLst/>
            </a:prstGeom>
            <a:solidFill>
              <a:schemeClr val="accent2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="" xmlns:a16="http://schemas.microsoft.com/office/drawing/2014/main" id="{B30C5C28-6DB3-4FBC-9F10-AAC7FECB708F}"/>
              </a:ext>
            </a:extLst>
          </p:cNvPr>
          <p:cNvSpPr/>
          <p:nvPr userDrawn="1"/>
        </p:nvSpPr>
        <p:spPr>
          <a:xfrm>
            <a:off x="6379413" y="3433120"/>
            <a:ext cx="957173" cy="957173"/>
          </a:xfrm>
          <a:prstGeom prst="ellipse">
            <a:avLst/>
          </a:prstGeom>
          <a:solidFill>
            <a:schemeClr val="accent1">
              <a:lumMod val="60000"/>
              <a:lumOff val="4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56523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158F-6854-4F0A-A334-E03E9850F9DC}" type="datetimeFigureOut">
              <a:rPr lang="id-ID" smtClean="0"/>
              <a:t>11/03/2022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A690-C549-493E-B275-49823387F95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71746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158F-6854-4F0A-A334-E03E9850F9DC}" type="datetimeFigureOut">
              <a:rPr lang="id-ID" smtClean="0"/>
              <a:t>11/03/2022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A690-C549-493E-B275-49823387F95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6742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158F-6854-4F0A-A334-E03E9850F9DC}" type="datetimeFigureOut">
              <a:rPr lang="id-ID" smtClean="0"/>
              <a:t>11/03/2022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A690-C549-493E-B275-49823387F95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04376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158F-6854-4F0A-A334-E03E9850F9DC}" type="datetimeFigureOut">
              <a:rPr lang="id-ID" smtClean="0"/>
              <a:t>11/03/2022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A690-C549-493E-B275-49823387F95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56282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158F-6854-4F0A-A334-E03E9850F9DC}" type="datetimeFigureOut">
              <a:rPr lang="id-ID" smtClean="0"/>
              <a:t>11/03/2022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A690-C549-493E-B275-49823387F95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08669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158F-6854-4F0A-A334-E03E9850F9DC}" type="datetimeFigureOut">
              <a:rPr lang="id-ID" smtClean="0"/>
              <a:t>11/03/2022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A690-C549-493E-B275-49823387F95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52000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158F-6854-4F0A-A334-E03E9850F9DC}" type="datetimeFigureOut">
              <a:rPr lang="id-ID" smtClean="0"/>
              <a:t>11/03/2022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BA690-C549-493E-B275-49823387F95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46992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8158F-6854-4F0A-A334-E03E9850F9DC}" type="datetimeFigureOut">
              <a:rPr lang="id-ID" smtClean="0"/>
              <a:t>11/03/2022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BA690-C549-493E-B275-49823387F95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45695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jpeg"/><Relationship Id="rId2" Type="http://schemas.openxmlformats.org/officeDocument/2006/relationships/hyperlink" Target="mailto:dicky.surachman1@gmail.com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10" Type="http://schemas.openxmlformats.org/officeDocument/2006/relationships/hyperlink" Target="dickysurachman.github.io" TargetMode="External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jpg"/><Relationship Id="rId5" Type="http://schemas.openxmlformats.org/officeDocument/2006/relationships/image" Target="../media/image11.svg"/><Relationship Id="rId10" Type="http://schemas.openxmlformats.org/officeDocument/2006/relationships/image" Target="../media/image10.jpg"/><Relationship Id="rId4" Type="http://schemas.openxmlformats.org/officeDocument/2006/relationships/image" Target="../media/image6.png"/><Relationship Id="rId9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>
            <a:extLst>
              <a:ext uri="{FF2B5EF4-FFF2-40B4-BE49-F238E27FC236}">
                <a16:creationId xmlns="" xmlns:a16="http://schemas.microsoft.com/office/drawing/2014/main" id="{362F1E93-A243-4A5B-AC7A-95EE0C1FCD8F}"/>
              </a:ext>
            </a:extLst>
          </p:cNvPr>
          <p:cNvSpPr txBox="1"/>
          <p:nvPr/>
        </p:nvSpPr>
        <p:spPr>
          <a:xfrm>
            <a:off x="117349" y="7199314"/>
            <a:ext cx="2493621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00"/>
              </a:spcAft>
              <a:buClr>
                <a:schemeClr val="accent3">
                  <a:lumMod val="75000"/>
                </a:schemeClr>
              </a:buClr>
            </a:pPr>
            <a:r>
              <a:rPr lang="id-ID" sz="11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Software:</a:t>
            </a:r>
          </a:p>
          <a:p>
            <a:pPr marL="171450" indent="-171450">
              <a:spcAft>
                <a:spcPts val="200"/>
              </a:spcAft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id-ID" sz="1000" dirty="0">
                <a:solidFill>
                  <a:schemeClr val="accent3">
                    <a:lumMod val="50000"/>
                  </a:schemeClr>
                </a:solidFill>
              </a:rPr>
              <a:t>PHP </a:t>
            </a:r>
            <a:endParaRPr lang="en-US" sz="1000" dirty="0">
              <a:solidFill>
                <a:schemeClr val="accent3">
                  <a:lumMod val="50000"/>
                </a:schemeClr>
              </a:solidFill>
            </a:endParaRPr>
          </a:p>
          <a:p>
            <a:pPr marL="171450" indent="-171450">
              <a:spcAft>
                <a:spcPts val="200"/>
              </a:spcAft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id-ID" sz="1000" dirty="0">
                <a:solidFill>
                  <a:schemeClr val="accent3">
                    <a:lumMod val="50000"/>
                  </a:schemeClr>
                </a:solidFill>
              </a:rPr>
              <a:t>ASP.NET</a:t>
            </a:r>
          </a:p>
          <a:p>
            <a:pPr marL="171450" indent="-171450">
              <a:spcAft>
                <a:spcPts val="200"/>
              </a:spcAft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id-ID" sz="1000" dirty="0">
                <a:solidFill>
                  <a:schemeClr val="accent3">
                    <a:lumMod val="50000"/>
                  </a:schemeClr>
                </a:solidFill>
              </a:rPr>
              <a:t>Microsoft Visual Basic 6.0</a:t>
            </a:r>
            <a:endParaRPr lang="en-US" sz="1000" dirty="0">
              <a:solidFill>
                <a:schemeClr val="accent3">
                  <a:lumMod val="50000"/>
                </a:schemeClr>
              </a:solidFill>
            </a:endParaRPr>
          </a:p>
          <a:p>
            <a:pPr marL="171450" indent="-171450">
              <a:spcAft>
                <a:spcPts val="200"/>
              </a:spcAft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id-ID" sz="1000" dirty="0">
                <a:solidFill>
                  <a:schemeClr val="accent3">
                    <a:lumMod val="50000"/>
                  </a:schemeClr>
                </a:solidFill>
              </a:rPr>
              <a:t>MySQL</a:t>
            </a:r>
            <a:r>
              <a:rPr lang="en-US" sz="1000" dirty="0">
                <a:solidFill>
                  <a:schemeClr val="accent3">
                    <a:lumMod val="50000"/>
                  </a:schemeClr>
                </a:solidFill>
              </a:rPr>
              <a:t> Server</a:t>
            </a:r>
            <a:endParaRPr lang="id-ID" sz="1000" dirty="0">
              <a:solidFill>
                <a:schemeClr val="accent3">
                  <a:lumMod val="50000"/>
                </a:schemeClr>
              </a:solidFill>
            </a:endParaRPr>
          </a:p>
          <a:p>
            <a:pPr marL="171450" indent="-171450">
              <a:spcAft>
                <a:spcPts val="200"/>
              </a:spcAft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id-ID" sz="1000" dirty="0">
                <a:solidFill>
                  <a:schemeClr val="accent3">
                    <a:lumMod val="50000"/>
                  </a:schemeClr>
                </a:solidFill>
              </a:rPr>
              <a:t>SQL Server</a:t>
            </a:r>
            <a:endParaRPr lang="en-US" sz="1000" dirty="0">
              <a:solidFill>
                <a:schemeClr val="accent3">
                  <a:lumMod val="50000"/>
                </a:schemeClr>
              </a:solidFill>
            </a:endParaRPr>
          </a:p>
          <a:p>
            <a:pPr marL="171450" indent="-171450">
              <a:spcAft>
                <a:spcPts val="200"/>
              </a:spcAft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 err="1">
                <a:solidFill>
                  <a:schemeClr val="accent3">
                    <a:lumMod val="50000"/>
                  </a:schemeClr>
                </a:solidFill>
              </a:rPr>
              <a:t>Postgree</a:t>
            </a:r>
            <a:r>
              <a:rPr lang="en-US" sz="1000" dirty="0">
                <a:solidFill>
                  <a:schemeClr val="accent3">
                    <a:lumMod val="50000"/>
                  </a:schemeClr>
                </a:solidFill>
              </a:rPr>
              <a:t> SQL  Server </a:t>
            </a:r>
            <a:endParaRPr lang="id-ID" sz="1000" dirty="0">
              <a:solidFill>
                <a:schemeClr val="accent3">
                  <a:lumMod val="50000"/>
                </a:schemeClr>
              </a:solidFill>
            </a:endParaRPr>
          </a:p>
          <a:p>
            <a:pPr marL="171450" indent="-171450">
              <a:spcAft>
                <a:spcPts val="200"/>
              </a:spcAft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id-ID" sz="1000" dirty="0">
                <a:solidFill>
                  <a:schemeClr val="accent3">
                    <a:lumMod val="50000"/>
                  </a:schemeClr>
                </a:solidFill>
              </a:rPr>
              <a:t>Microsoft Access</a:t>
            </a:r>
          </a:p>
          <a:p>
            <a:pPr>
              <a:spcAft>
                <a:spcPts val="200"/>
              </a:spcAft>
              <a:buClr>
                <a:schemeClr val="accent2">
                  <a:lumMod val="75000"/>
                </a:schemeClr>
              </a:buClr>
            </a:pPr>
            <a:r>
              <a:rPr lang="id-ID" sz="11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Hardware:</a:t>
            </a:r>
          </a:p>
          <a:p>
            <a:pPr marL="171450" indent="-171450">
              <a:spcAft>
                <a:spcPts val="200"/>
              </a:spcAft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accent3">
                    <a:lumMod val="50000"/>
                  </a:schemeClr>
                </a:solidFill>
              </a:rPr>
              <a:t>Local Area and Wireless Network</a:t>
            </a:r>
            <a:endParaRPr lang="id-ID" sz="1000" dirty="0">
              <a:solidFill>
                <a:schemeClr val="accent3">
                  <a:lumMod val="50000"/>
                </a:schemeClr>
              </a:solidFill>
            </a:endParaRPr>
          </a:p>
          <a:p>
            <a:pPr marL="171450" indent="-171450">
              <a:spcAft>
                <a:spcPts val="200"/>
              </a:spcAft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accent3">
                    <a:lumMod val="50000"/>
                  </a:schemeClr>
                </a:solidFill>
              </a:rPr>
              <a:t>Service and Maintenance Computer </a:t>
            </a:r>
            <a:endParaRPr lang="id-ID" sz="1000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spcAft>
                <a:spcPts val="200"/>
              </a:spcAft>
              <a:buClr>
                <a:schemeClr val="accent2">
                  <a:lumMod val="75000"/>
                </a:schemeClr>
              </a:buClr>
            </a:pPr>
            <a:r>
              <a:rPr lang="id-ID" sz="11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Language:</a:t>
            </a:r>
            <a:endParaRPr lang="id-ID" sz="1000" dirty="0">
              <a:solidFill>
                <a:schemeClr val="accent2">
                  <a:lumMod val="75000"/>
                </a:schemeClr>
              </a:solidFill>
              <a:latin typeface="+mj-lt"/>
            </a:endParaRPr>
          </a:p>
          <a:p>
            <a:pPr marL="171450" indent="-171450">
              <a:spcAft>
                <a:spcPts val="200"/>
              </a:spcAft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id-ID" sz="1000" dirty="0">
                <a:solidFill>
                  <a:schemeClr val="accent3">
                    <a:lumMod val="50000"/>
                  </a:schemeClr>
                </a:solidFill>
              </a:rPr>
              <a:t>Indonesia and English (active and passive)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="" xmlns:a16="http://schemas.microsoft.com/office/drawing/2014/main" id="{F714D019-66CA-4BAA-A5C0-79D55C501304}"/>
              </a:ext>
            </a:extLst>
          </p:cNvPr>
          <p:cNvSpPr/>
          <p:nvPr/>
        </p:nvSpPr>
        <p:spPr>
          <a:xfrm>
            <a:off x="-5296" y="-12040"/>
            <a:ext cx="2474807" cy="9906000"/>
          </a:xfrm>
          <a:prstGeom prst="rect">
            <a:avLst/>
          </a:prstGeom>
          <a:solidFill>
            <a:schemeClr val="bg1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3B553F46-260F-444B-B90A-EFC6EABB97FD}"/>
              </a:ext>
            </a:extLst>
          </p:cNvPr>
          <p:cNvSpPr txBox="1"/>
          <p:nvPr/>
        </p:nvSpPr>
        <p:spPr>
          <a:xfrm>
            <a:off x="49463" y="4119191"/>
            <a:ext cx="2426062" cy="1164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00"/>
              </a:spcAft>
            </a:pPr>
            <a:r>
              <a:rPr lang="id-ID" sz="105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Gender:</a:t>
            </a:r>
            <a:r>
              <a:rPr lang="id-ID" sz="1050" dirty="0">
                <a:latin typeface="+mj-lt"/>
              </a:rPr>
              <a:t> </a:t>
            </a:r>
            <a:r>
              <a:rPr lang="id-ID" sz="1050" dirty="0">
                <a:solidFill>
                  <a:schemeClr val="accent3">
                    <a:lumMod val="50000"/>
                  </a:schemeClr>
                </a:solidFill>
              </a:rPr>
              <a:t>Male</a:t>
            </a:r>
            <a:endParaRPr lang="id-ID" sz="1050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  <a:p>
            <a:pPr>
              <a:spcAft>
                <a:spcPts val="200"/>
              </a:spcAft>
            </a:pPr>
            <a:r>
              <a:rPr lang="id-ID" sz="105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Place/Date of Birth:</a:t>
            </a:r>
            <a:r>
              <a:rPr lang="id-ID" sz="1050" dirty="0"/>
              <a:t> </a:t>
            </a:r>
            <a:r>
              <a:rPr lang="en-US" sz="1050" dirty="0"/>
              <a:t/>
            </a:r>
            <a:br>
              <a:rPr lang="en-US" sz="1050" dirty="0"/>
            </a:br>
            <a:r>
              <a:rPr lang="id-ID" sz="1050" dirty="0"/>
              <a:t>Jakarta </a:t>
            </a:r>
            <a:r>
              <a:rPr lang="id-ID" sz="1050" dirty="0">
                <a:solidFill>
                  <a:schemeClr val="accent3">
                    <a:lumMod val="50000"/>
                  </a:schemeClr>
                </a:solidFill>
              </a:rPr>
              <a:t>8-Sept-1983</a:t>
            </a:r>
          </a:p>
          <a:p>
            <a:pPr>
              <a:spcAft>
                <a:spcPts val="200"/>
              </a:spcAft>
            </a:pPr>
            <a:r>
              <a:rPr lang="id-ID" sz="105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Religion:</a:t>
            </a:r>
            <a:r>
              <a:rPr lang="id-ID" sz="1050" dirty="0"/>
              <a:t> </a:t>
            </a:r>
            <a:r>
              <a:rPr lang="id-ID" sz="1050" dirty="0">
                <a:solidFill>
                  <a:schemeClr val="accent3">
                    <a:lumMod val="50000"/>
                  </a:schemeClr>
                </a:solidFill>
              </a:rPr>
              <a:t>Islam</a:t>
            </a:r>
          </a:p>
          <a:p>
            <a:pPr>
              <a:spcAft>
                <a:spcPts val="200"/>
              </a:spcAft>
            </a:pPr>
            <a:r>
              <a:rPr lang="id-ID" sz="105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Blood Group:</a:t>
            </a:r>
            <a:r>
              <a:rPr lang="id-ID" sz="1050" dirty="0"/>
              <a:t> </a:t>
            </a:r>
            <a:r>
              <a:rPr lang="id-ID" sz="1050" dirty="0">
                <a:solidFill>
                  <a:schemeClr val="accent3">
                    <a:lumMod val="50000"/>
                  </a:schemeClr>
                </a:solidFill>
              </a:rPr>
              <a:t>B</a:t>
            </a:r>
          </a:p>
          <a:p>
            <a:pPr>
              <a:spcAft>
                <a:spcPts val="200"/>
              </a:spcAft>
            </a:pPr>
            <a:r>
              <a:rPr lang="id-ID" sz="105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Marital Status:</a:t>
            </a:r>
            <a:r>
              <a:rPr lang="id-ID" sz="1050" dirty="0"/>
              <a:t> </a:t>
            </a:r>
            <a:r>
              <a:rPr lang="id-ID" sz="1050" dirty="0">
                <a:solidFill>
                  <a:schemeClr val="accent3">
                    <a:lumMod val="50000"/>
                  </a:schemeClr>
                </a:solidFill>
              </a:rPr>
              <a:t>Married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556C56C9-D6ED-411C-80B4-E97F82F84E2E}"/>
              </a:ext>
            </a:extLst>
          </p:cNvPr>
          <p:cNvGrpSpPr/>
          <p:nvPr/>
        </p:nvGrpSpPr>
        <p:grpSpPr>
          <a:xfrm>
            <a:off x="2473918" y="236673"/>
            <a:ext cx="3723256" cy="597257"/>
            <a:chOff x="2748997" y="1000596"/>
            <a:chExt cx="3747055" cy="659731"/>
          </a:xfrm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48EB816A-54BC-45D1-B90E-527E8AB3FEEC}"/>
                </a:ext>
              </a:extLst>
            </p:cNvPr>
            <p:cNvSpPr txBox="1"/>
            <p:nvPr/>
          </p:nvSpPr>
          <p:spPr>
            <a:xfrm>
              <a:off x="2768049" y="1352550"/>
              <a:ext cx="37280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id-ID" sz="1400" dirty="0">
                <a:solidFill>
                  <a:schemeClr val="accent3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9A5F62B2-07EE-4418-B3C7-D26182B405EA}"/>
                </a:ext>
              </a:extLst>
            </p:cNvPr>
            <p:cNvSpPr txBox="1"/>
            <p:nvPr/>
          </p:nvSpPr>
          <p:spPr>
            <a:xfrm>
              <a:off x="2748997" y="1000596"/>
              <a:ext cx="3728003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3200" dirty="0">
                  <a:solidFill>
                    <a:schemeClr val="accent3">
                      <a:lumMod val="50000"/>
                    </a:schemeClr>
                  </a:solidFill>
                  <a:latin typeface="+mj-lt"/>
                </a:rPr>
                <a:t>DICKY SURACHMAN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="" xmlns:a16="http://schemas.microsoft.com/office/drawing/2014/main" id="{215F6B63-1AFF-4F6A-B348-943F29E08644}"/>
                </a:ext>
              </a:extLst>
            </p:cNvPr>
            <p:cNvCxnSpPr/>
            <p:nvPr/>
          </p:nvCxnSpPr>
          <p:spPr>
            <a:xfrm>
              <a:off x="2865137" y="1578803"/>
              <a:ext cx="3276600" cy="0"/>
            </a:xfrm>
            <a:prstGeom prst="line">
              <a:avLst/>
            </a:prstGeom>
            <a:ln w="2222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CEE90EA-6094-42F9-99B3-61808555E232}"/>
              </a:ext>
            </a:extLst>
          </p:cNvPr>
          <p:cNvSpPr txBox="1"/>
          <p:nvPr/>
        </p:nvSpPr>
        <p:spPr>
          <a:xfrm>
            <a:off x="66882" y="1948549"/>
            <a:ext cx="153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CONTACS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8B88F957-D925-40AF-A70A-F2EE0494B535}"/>
              </a:ext>
            </a:extLst>
          </p:cNvPr>
          <p:cNvSpPr txBox="1"/>
          <p:nvPr/>
        </p:nvSpPr>
        <p:spPr>
          <a:xfrm>
            <a:off x="53771" y="3790990"/>
            <a:ext cx="182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id-ID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PERSONAL INFO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D9DBDCB2-F642-4DAB-8C57-A48A4DE21C88}"/>
              </a:ext>
            </a:extLst>
          </p:cNvPr>
          <p:cNvGrpSpPr/>
          <p:nvPr/>
        </p:nvGrpSpPr>
        <p:grpSpPr>
          <a:xfrm>
            <a:off x="59077" y="2278713"/>
            <a:ext cx="1701763" cy="412825"/>
            <a:chOff x="632618" y="3058481"/>
            <a:chExt cx="1701763" cy="412825"/>
          </a:xfrm>
        </p:grpSpPr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852BF3D6-9A34-4ABC-9660-4E08810224CF}"/>
                </a:ext>
              </a:extLst>
            </p:cNvPr>
            <p:cNvSpPr txBox="1"/>
            <p:nvPr/>
          </p:nvSpPr>
          <p:spPr>
            <a:xfrm>
              <a:off x="632618" y="3058481"/>
              <a:ext cx="1003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600" dirty="0">
                  <a:solidFill>
                    <a:schemeClr val="accent4">
                      <a:lumMod val="75000"/>
                    </a:schemeClr>
                  </a:solidFill>
                  <a:latin typeface="+mj-lt"/>
                </a:rPr>
                <a:t>Email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73DD5C9B-78DF-4D4D-B779-A6DABE88F0BA}"/>
                </a:ext>
              </a:extLst>
            </p:cNvPr>
            <p:cNvSpPr txBox="1"/>
            <p:nvPr/>
          </p:nvSpPr>
          <p:spPr>
            <a:xfrm>
              <a:off x="730063" y="3255862"/>
              <a:ext cx="1604318" cy="215444"/>
            </a:xfrm>
            <a:prstGeom prst="rect">
              <a:avLst/>
            </a:prstGeom>
            <a:noFill/>
          </p:spPr>
          <p:txBody>
            <a:bodyPr wrap="square" lIns="0" rIns="90000" rtlCol="0">
              <a:spAutoFit/>
            </a:bodyPr>
            <a:lstStyle/>
            <a:p>
              <a:r>
                <a:rPr lang="id-ID" sz="800" dirty="0">
                  <a:solidFill>
                    <a:schemeClr val="accent3">
                      <a:lumMod val="50000"/>
                    </a:schemeClr>
                  </a:solidFill>
                  <a:hlinkClick r:id="rId2" tooltip="dicky.surachman1@gmail.com"/>
                </a:rPr>
                <a:t>dicky.surachman1@gmail.com</a:t>
              </a:r>
              <a:endParaRPr lang="id-ID" sz="8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36D354AF-D0B0-411A-A234-8073FC302404}"/>
              </a:ext>
            </a:extLst>
          </p:cNvPr>
          <p:cNvGrpSpPr/>
          <p:nvPr/>
        </p:nvGrpSpPr>
        <p:grpSpPr>
          <a:xfrm>
            <a:off x="59077" y="2616311"/>
            <a:ext cx="1701763" cy="412825"/>
            <a:chOff x="632618" y="3052131"/>
            <a:chExt cx="1701763" cy="412825"/>
          </a:xfrm>
        </p:grpSpPr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62C7AAB8-08B5-4DB3-B9E8-2F5E27A30415}"/>
                </a:ext>
              </a:extLst>
            </p:cNvPr>
            <p:cNvSpPr txBox="1"/>
            <p:nvPr/>
          </p:nvSpPr>
          <p:spPr>
            <a:xfrm>
              <a:off x="632618" y="3052131"/>
              <a:ext cx="12215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600" dirty="0">
                  <a:solidFill>
                    <a:schemeClr val="accent4">
                      <a:lumMod val="75000"/>
                    </a:schemeClr>
                  </a:solidFill>
                  <a:latin typeface="+mj-lt"/>
                </a:rPr>
                <a:t>Phone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58E2A41E-710C-44E9-9FE9-1B16ACECC6EA}"/>
                </a:ext>
              </a:extLst>
            </p:cNvPr>
            <p:cNvSpPr txBox="1"/>
            <p:nvPr/>
          </p:nvSpPr>
          <p:spPr>
            <a:xfrm>
              <a:off x="730063" y="3249512"/>
              <a:ext cx="1604318" cy="215444"/>
            </a:xfrm>
            <a:prstGeom prst="rect">
              <a:avLst/>
            </a:prstGeom>
            <a:noFill/>
          </p:spPr>
          <p:txBody>
            <a:bodyPr wrap="square" lIns="0" rIns="90000" rtlCol="0">
              <a:spAutoFit/>
            </a:bodyPr>
            <a:lstStyle/>
            <a:p>
              <a:pPr algn="l" rtl="1"/>
              <a:r>
                <a:rPr lang="id-ID" sz="800" dirty="0">
                  <a:solidFill>
                    <a:schemeClr val="accent3">
                      <a:lumMod val="50000"/>
                    </a:schemeClr>
                  </a:solidFill>
                </a:rPr>
                <a:t>Mobile: +62 896-4636-1091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6763AAA5-2A2A-4DAE-9797-DF6FAB49FE1A}"/>
              </a:ext>
            </a:extLst>
          </p:cNvPr>
          <p:cNvGrpSpPr/>
          <p:nvPr/>
        </p:nvGrpSpPr>
        <p:grpSpPr>
          <a:xfrm>
            <a:off x="62561" y="2943190"/>
            <a:ext cx="1861680" cy="412825"/>
            <a:chOff x="632619" y="3064831"/>
            <a:chExt cx="1513010" cy="412825"/>
          </a:xfrm>
        </p:grpSpPr>
        <p:sp>
          <p:nvSpPr>
            <p:cNvPr id="47" name="TextBox 46">
              <a:extLst>
                <a:ext uri="{FF2B5EF4-FFF2-40B4-BE49-F238E27FC236}">
                  <a16:creationId xmlns="" xmlns:a16="http://schemas.microsoft.com/office/drawing/2014/main" id="{8F4DF88D-6B63-4B78-B828-FE7496014C67}"/>
                </a:ext>
              </a:extLst>
            </p:cNvPr>
            <p:cNvSpPr txBox="1"/>
            <p:nvPr/>
          </p:nvSpPr>
          <p:spPr>
            <a:xfrm>
              <a:off x="632619" y="3064831"/>
              <a:ext cx="8191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1"/>
              <a:r>
                <a:rPr lang="id-ID" sz="1600" dirty="0">
                  <a:solidFill>
                    <a:schemeClr val="accent4">
                      <a:lumMod val="75000"/>
                    </a:schemeClr>
                  </a:solidFill>
                  <a:latin typeface="+mj-lt"/>
                </a:rPr>
                <a:t>Address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AA483DD0-4EF5-41CC-A348-FA908A8687F0}"/>
                </a:ext>
              </a:extLst>
            </p:cNvPr>
            <p:cNvSpPr txBox="1"/>
            <p:nvPr/>
          </p:nvSpPr>
          <p:spPr>
            <a:xfrm>
              <a:off x="709625" y="3262212"/>
              <a:ext cx="1436004" cy="215444"/>
            </a:xfrm>
            <a:prstGeom prst="rect">
              <a:avLst/>
            </a:prstGeom>
            <a:noFill/>
          </p:spPr>
          <p:txBody>
            <a:bodyPr wrap="square" lIns="0" rIns="90000" rtlCol="0">
              <a:spAutoFit/>
            </a:bodyPr>
            <a:lstStyle/>
            <a:p>
              <a:pPr rtl="1"/>
              <a:r>
                <a:rPr lang="id-ID" sz="800" dirty="0">
                  <a:solidFill>
                    <a:schemeClr val="accent3">
                      <a:lumMod val="50000"/>
                    </a:schemeClr>
                  </a:solidFill>
                </a:rPr>
                <a:t>Perumnas I - Tangerang 15111</a:t>
              </a:r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="" xmlns:a16="http://schemas.microsoft.com/office/drawing/2014/main" id="{8009B2A7-DECC-4A55-96DE-7AE6077EB54C}"/>
              </a:ext>
            </a:extLst>
          </p:cNvPr>
          <p:cNvCxnSpPr/>
          <p:nvPr/>
        </p:nvCxnSpPr>
        <p:spPr>
          <a:xfrm>
            <a:off x="164989" y="2277161"/>
            <a:ext cx="2167835" cy="0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="" xmlns:a16="http://schemas.microsoft.com/office/drawing/2014/main" id="{2D9AA3E7-0F45-49CD-8990-B72FA1485078}"/>
              </a:ext>
            </a:extLst>
          </p:cNvPr>
          <p:cNvCxnSpPr/>
          <p:nvPr/>
        </p:nvCxnSpPr>
        <p:spPr>
          <a:xfrm>
            <a:off x="156161" y="4116578"/>
            <a:ext cx="2167835" cy="0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C77799A6-C308-4BE9-A732-B9A62CF23D61}"/>
              </a:ext>
            </a:extLst>
          </p:cNvPr>
          <p:cNvSpPr txBox="1"/>
          <p:nvPr/>
        </p:nvSpPr>
        <p:spPr>
          <a:xfrm>
            <a:off x="2094212" y="3713213"/>
            <a:ext cx="22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b="1" dirty="0">
                <a:ln w="12700">
                  <a:solidFill>
                    <a:schemeClr val="accent2">
                      <a:lumMod val="75000"/>
                    </a:schemeClr>
                  </a:solidFill>
                </a:ln>
                <a:noFill/>
                <a:latin typeface="Bookman Old Style" panose="02050604050505020204" pitchFamily="18" charset="0"/>
                <a:ea typeface="BIZ UDPMincho Medium" panose="02020500000000000000" pitchFamily="18" charset="-128"/>
              </a:rPr>
              <a:t>i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8A28337A-9947-4250-9D6D-DC6E448A577B}"/>
              </a:ext>
            </a:extLst>
          </p:cNvPr>
          <p:cNvSpPr txBox="1"/>
          <p:nvPr/>
        </p:nvSpPr>
        <p:spPr>
          <a:xfrm>
            <a:off x="54743" y="5290370"/>
            <a:ext cx="182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id-ID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EDUCATIONS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="" xmlns:a16="http://schemas.microsoft.com/office/drawing/2014/main" id="{4B76B384-534D-41E1-8F2C-9E3C4CE45743}"/>
              </a:ext>
            </a:extLst>
          </p:cNvPr>
          <p:cNvCxnSpPr/>
          <p:nvPr/>
        </p:nvCxnSpPr>
        <p:spPr>
          <a:xfrm>
            <a:off x="146500" y="5623572"/>
            <a:ext cx="2167835" cy="0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Graphic 68" descr="User">
            <a:extLst>
              <a:ext uri="{FF2B5EF4-FFF2-40B4-BE49-F238E27FC236}">
                <a16:creationId xmlns="" xmlns:a16="http://schemas.microsoft.com/office/drawing/2014/main" id="{D8C604AC-5086-406A-81F4-3AB55E9823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1963" y="1967574"/>
            <a:ext cx="300061" cy="300061"/>
          </a:xfrm>
          <a:prstGeom prst="rect">
            <a:avLst/>
          </a:prstGeom>
        </p:spPr>
      </p:pic>
      <p:pic>
        <p:nvPicPr>
          <p:cNvPr id="72" name="Graphic 71" descr="Graduation cap">
            <a:extLst>
              <a:ext uri="{FF2B5EF4-FFF2-40B4-BE49-F238E27FC236}">
                <a16:creationId xmlns="" xmlns:a16="http://schemas.microsoft.com/office/drawing/2014/main" id="{99020539-A22C-443E-B13B-9628B499C0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940467" y="5285834"/>
            <a:ext cx="373868" cy="37386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B8B24CEF-0625-4F8C-962A-38DC8AC2BECB}"/>
              </a:ext>
            </a:extLst>
          </p:cNvPr>
          <p:cNvGrpSpPr/>
          <p:nvPr/>
        </p:nvGrpSpPr>
        <p:grpSpPr>
          <a:xfrm>
            <a:off x="180020" y="147724"/>
            <a:ext cx="2102003" cy="1776147"/>
            <a:chOff x="265481" y="208072"/>
            <a:chExt cx="2167835" cy="1831773"/>
          </a:xfrm>
        </p:grpSpPr>
        <p:pic>
          <p:nvPicPr>
            <p:cNvPr id="3" name="Picture 2">
              <a:extLst>
                <a:ext uri="{FF2B5EF4-FFF2-40B4-BE49-F238E27FC236}">
                  <a16:creationId xmlns="" xmlns:a16="http://schemas.microsoft.com/office/drawing/2014/main" id="{C67E4338-B6CB-4937-84A2-65FEAE1576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04" b="37763"/>
            <a:stretch/>
          </p:blipFill>
          <p:spPr>
            <a:xfrm>
              <a:off x="265481" y="208072"/>
              <a:ext cx="2167835" cy="1831773"/>
            </a:xfrm>
            <a:prstGeom prst="rect">
              <a:avLst/>
            </a:prstGeom>
          </p:spPr>
        </p:pic>
        <p:sp>
          <p:nvSpPr>
            <p:cNvPr id="73" name="Rectangle 72">
              <a:extLst>
                <a:ext uri="{FF2B5EF4-FFF2-40B4-BE49-F238E27FC236}">
                  <a16:creationId xmlns="" xmlns:a16="http://schemas.microsoft.com/office/drawing/2014/main" id="{09FD7372-EFA0-491D-AE28-7279D9965A81}"/>
                </a:ext>
              </a:extLst>
            </p:cNvPr>
            <p:cNvSpPr/>
            <p:nvPr/>
          </p:nvSpPr>
          <p:spPr>
            <a:xfrm>
              <a:off x="301437" y="245400"/>
              <a:ext cx="2093867" cy="1737574"/>
            </a:xfrm>
            <a:prstGeom prst="rect">
              <a:avLst/>
            </a:prstGeom>
            <a:noFill/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1"/>
              <a:endParaRPr lang="id-ID" dirty="0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8E3BA7FE-3914-4564-B79D-96F53E60248C}"/>
              </a:ext>
            </a:extLst>
          </p:cNvPr>
          <p:cNvSpPr txBox="1"/>
          <p:nvPr/>
        </p:nvSpPr>
        <p:spPr>
          <a:xfrm>
            <a:off x="95699" y="5635004"/>
            <a:ext cx="2493621" cy="1274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200"/>
              </a:spcAft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id-ID" sz="1050" dirty="0">
                <a:solidFill>
                  <a:schemeClr val="accent3">
                    <a:lumMod val="50000"/>
                  </a:schemeClr>
                </a:solidFill>
              </a:rPr>
              <a:t>2001-2006 | </a:t>
            </a:r>
            <a:r>
              <a:rPr lang="id-ID" sz="1050" dirty="0">
                <a:solidFill>
                  <a:schemeClr val="accent3">
                    <a:lumMod val="75000"/>
                  </a:schemeClr>
                </a:solidFill>
              </a:rPr>
              <a:t>Andalas University, Padang (Electrical Engineering)</a:t>
            </a:r>
          </a:p>
          <a:p>
            <a:pPr marL="171450" indent="-171450">
              <a:spcAft>
                <a:spcPts val="200"/>
              </a:spcAft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id-ID" sz="1050" dirty="0">
                <a:solidFill>
                  <a:schemeClr val="accent3">
                    <a:lumMod val="50000"/>
                  </a:schemeClr>
                </a:solidFill>
              </a:rPr>
              <a:t>2003-2004 </a:t>
            </a:r>
            <a:r>
              <a:rPr lang="id-ID" sz="1050" dirty="0">
                <a:solidFill>
                  <a:schemeClr val="accent3">
                    <a:lumMod val="75000"/>
                  </a:schemeClr>
                </a:solidFill>
              </a:rPr>
              <a:t>Computer Laboratory Assistant of Technic Faculties </a:t>
            </a:r>
            <a:r>
              <a:rPr lang="en-US" sz="1050" dirty="0" err="1" smtClean="0">
                <a:solidFill>
                  <a:schemeClr val="accent3">
                    <a:lumMod val="75000"/>
                  </a:schemeClr>
                </a:solidFill>
              </a:rPr>
              <a:t>Andalas</a:t>
            </a:r>
            <a:r>
              <a:rPr lang="en-US" sz="1050" dirty="0" smtClean="0">
                <a:solidFill>
                  <a:schemeClr val="accent3">
                    <a:lumMod val="75000"/>
                  </a:schemeClr>
                </a:solidFill>
              </a:rPr>
              <a:t> University</a:t>
            </a:r>
            <a:endParaRPr lang="id-ID" sz="1050" dirty="0">
              <a:solidFill>
                <a:schemeClr val="accent3">
                  <a:lumMod val="75000"/>
                </a:schemeClr>
              </a:solidFill>
            </a:endParaRPr>
          </a:p>
          <a:p>
            <a:pPr marL="171450" indent="-171450">
              <a:spcAft>
                <a:spcPts val="200"/>
              </a:spcAft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id-ID" sz="1050" dirty="0">
                <a:solidFill>
                  <a:schemeClr val="accent3">
                    <a:lumMod val="50000"/>
                  </a:schemeClr>
                </a:solidFill>
              </a:rPr>
              <a:t>1998-2001 | </a:t>
            </a:r>
            <a:r>
              <a:rPr lang="id-ID" sz="1050" dirty="0">
                <a:solidFill>
                  <a:schemeClr val="accent3">
                    <a:lumMod val="75000"/>
                  </a:schemeClr>
                </a:solidFill>
              </a:rPr>
              <a:t>SMU Negeri 1, Tangerang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97E4004C-A1C8-450B-B99F-F4B60F3B3F66}"/>
              </a:ext>
            </a:extLst>
          </p:cNvPr>
          <p:cNvSpPr txBox="1"/>
          <p:nvPr/>
        </p:nvSpPr>
        <p:spPr>
          <a:xfrm>
            <a:off x="102976" y="6884009"/>
            <a:ext cx="194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id-ID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SKILL HIGHLIGHTS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="" xmlns:a16="http://schemas.microsoft.com/office/drawing/2014/main" id="{F590CFD0-3451-4C40-96C5-415D8F45C20B}"/>
              </a:ext>
            </a:extLst>
          </p:cNvPr>
          <p:cNvCxnSpPr/>
          <p:nvPr/>
        </p:nvCxnSpPr>
        <p:spPr>
          <a:xfrm>
            <a:off x="184100" y="7215135"/>
            <a:ext cx="2167835" cy="0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Graphic 76" descr="Run">
            <a:extLst>
              <a:ext uri="{FF2B5EF4-FFF2-40B4-BE49-F238E27FC236}">
                <a16:creationId xmlns="" xmlns:a16="http://schemas.microsoft.com/office/drawing/2014/main" id="{CC497853-00F3-4527-B0A1-B8BA266A81F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025469" y="6883384"/>
            <a:ext cx="316783" cy="316783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="" xmlns:a16="http://schemas.microsoft.com/office/drawing/2014/main" id="{11845DC8-B294-4DD0-97E4-1AC4A580A198}"/>
              </a:ext>
            </a:extLst>
          </p:cNvPr>
          <p:cNvSpPr/>
          <p:nvPr/>
        </p:nvSpPr>
        <p:spPr>
          <a:xfrm>
            <a:off x="2505218" y="140237"/>
            <a:ext cx="3433494" cy="770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01" name="Straight Connector 100">
            <a:extLst>
              <a:ext uri="{FF2B5EF4-FFF2-40B4-BE49-F238E27FC236}">
                <a16:creationId xmlns="" xmlns:a16="http://schemas.microsoft.com/office/drawing/2014/main" id="{CF6FE600-6423-47AF-B088-B007952AF829}"/>
              </a:ext>
            </a:extLst>
          </p:cNvPr>
          <p:cNvCxnSpPr>
            <a:cxnSpLocks/>
          </p:cNvCxnSpPr>
          <p:nvPr/>
        </p:nvCxnSpPr>
        <p:spPr>
          <a:xfrm>
            <a:off x="2473917" y="2152806"/>
            <a:ext cx="3984183" cy="0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86258C7F-4CBD-4D1A-8A33-579766B7D62B}"/>
              </a:ext>
            </a:extLst>
          </p:cNvPr>
          <p:cNvSpPr txBox="1"/>
          <p:nvPr/>
        </p:nvSpPr>
        <p:spPr>
          <a:xfrm>
            <a:off x="2473917" y="768518"/>
            <a:ext cx="437625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850" dirty="0">
                <a:solidFill>
                  <a:schemeClr val="accent4">
                    <a:lumMod val="50000"/>
                  </a:schemeClr>
                </a:solidFill>
              </a:rPr>
              <a:t>I </a:t>
            </a:r>
            <a:r>
              <a:rPr lang="en-US" sz="850" dirty="0">
                <a:solidFill>
                  <a:schemeClr val="accent4">
                    <a:lumMod val="50000"/>
                  </a:schemeClr>
                </a:solidFill>
              </a:rPr>
              <a:t>have experience on IT field</a:t>
            </a:r>
            <a:r>
              <a:rPr lang="id-ID" sz="850" dirty="0">
                <a:solidFill>
                  <a:schemeClr val="accent4">
                    <a:lumMod val="50000"/>
                  </a:schemeClr>
                </a:solidFill>
              </a:rPr>
              <a:t> for </a:t>
            </a:r>
            <a:r>
              <a:rPr lang="en-US" sz="850" dirty="0">
                <a:solidFill>
                  <a:schemeClr val="accent4">
                    <a:lumMod val="50000"/>
                  </a:schemeClr>
                </a:solidFill>
              </a:rPr>
              <a:t>more than 10 years, and most recently served as</a:t>
            </a:r>
            <a:r>
              <a:rPr lang="id-ID" sz="850" dirty="0">
                <a:solidFill>
                  <a:schemeClr val="accent4">
                    <a:lumMod val="50000"/>
                  </a:schemeClr>
                </a:solidFill>
              </a:rPr>
              <a:t> Corporate</a:t>
            </a:r>
            <a:r>
              <a:rPr lang="en-US" sz="850" dirty="0">
                <a:solidFill>
                  <a:schemeClr val="accent4">
                    <a:lumMod val="50000"/>
                  </a:schemeClr>
                </a:solidFill>
              </a:rPr>
              <a:t> IT Manager for more than 5 years. I have abilities to develop software in desktop base, web base and mobile application base, also develop IT infrastructure </a:t>
            </a:r>
            <a:r>
              <a:rPr lang="id-ID" sz="850" dirty="0">
                <a:solidFill>
                  <a:schemeClr val="accent4">
                    <a:lumMod val="50000"/>
                  </a:schemeClr>
                </a:solidFill>
              </a:rPr>
              <a:t>such as Computer Networking</a:t>
            </a:r>
            <a:r>
              <a:rPr lang="en-US" sz="85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en-US" sz="850" dirty="0" err="1">
                <a:solidFill>
                  <a:schemeClr val="accent4">
                    <a:lumMod val="50000"/>
                  </a:schemeClr>
                </a:solidFill>
              </a:rPr>
              <a:t>PABx</a:t>
            </a:r>
            <a:r>
              <a:rPr lang="en-US" sz="850" dirty="0">
                <a:solidFill>
                  <a:schemeClr val="accent4">
                    <a:lumMod val="50000"/>
                  </a:schemeClr>
                </a:solidFill>
              </a:rPr>
              <a:t>, CCTV, server installation and backup systems. I have experience in implementing ERP, including warehousing system (Exceed, WM, AS400 and SAP B1), plantations (IES Nusantara) and hospitality (REALTA, VHP, </a:t>
            </a:r>
            <a:r>
              <a:rPr lang="en-US" sz="850" dirty="0" err="1">
                <a:solidFill>
                  <a:schemeClr val="accent4">
                    <a:lumMod val="50000"/>
                  </a:schemeClr>
                </a:solidFill>
              </a:rPr>
              <a:t>Powerpro</a:t>
            </a:r>
            <a:r>
              <a:rPr lang="en-US" sz="850" dirty="0">
                <a:solidFill>
                  <a:schemeClr val="accent4">
                    <a:lumMod val="50000"/>
                  </a:schemeClr>
                </a:solidFill>
              </a:rPr>
              <a:t>). I hope with my ability and experiences can help your company to achieve goals.</a:t>
            </a:r>
            <a:endParaRPr lang="id-ID" sz="850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="" xmlns:a16="http://schemas.microsoft.com/office/drawing/2014/main" id="{7797A956-2300-402F-A594-43440F8ED846}"/>
              </a:ext>
            </a:extLst>
          </p:cNvPr>
          <p:cNvGrpSpPr/>
          <p:nvPr/>
        </p:nvGrpSpPr>
        <p:grpSpPr>
          <a:xfrm>
            <a:off x="59077" y="3270481"/>
            <a:ext cx="1533449" cy="412825"/>
            <a:chOff x="632618" y="3058481"/>
            <a:chExt cx="1533449" cy="412825"/>
          </a:xfrm>
        </p:grpSpPr>
        <p:sp>
          <p:nvSpPr>
            <p:cNvPr id="103" name="TextBox 102">
              <a:extLst>
                <a:ext uri="{FF2B5EF4-FFF2-40B4-BE49-F238E27FC236}">
                  <a16:creationId xmlns="" xmlns:a16="http://schemas.microsoft.com/office/drawing/2014/main" id="{D21D7679-71A1-4FA0-A318-C99B7B3EC41F}"/>
                </a:ext>
              </a:extLst>
            </p:cNvPr>
            <p:cNvSpPr txBox="1"/>
            <p:nvPr/>
          </p:nvSpPr>
          <p:spPr>
            <a:xfrm>
              <a:off x="632618" y="3058481"/>
              <a:ext cx="1003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600" dirty="0">
                  <a:solidFill>
                    <a:schemeClr val="accent4">
                      <a:lumMod val="75000"/>
                    </a:schemeClr>
                  </a:solidFill>
                  <a:latin typeface="+mj-lt"/>
                </a:rPr>
                <a:t>Web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="" xmlns:a16="http://schemas.microsoft.com/office/drawing/2014/main" id="{02B6C683-0867-4405-BA5E-44B281D2A8DA}"/>
                </a:ext>
              </a:extLst>
            </p:cNvPr>
            <p:cNvSpPr txBox="1"/>
            <p:nvPr/>
          </p:nvSpPr>
          <p:spPr>
            <a:xfrm>
              <a:off x="730063" y="3255862"/>
              <a:ext cx="1436004" cy="215444"/>
            </a:xfrm>
            <a:prstGeom prst="rect">
              <a:avLst/>
            </a:prstGeom>
            <a:noFill/>
          </p:spPr>
          <p:txBody>
            <a:bodyPr wrap="square" lIns="0" rIns="90000" rtlCol="0">
              <a:spAutoFit/>
            </a:bodyPr>
            <a:lstStyle/>
            <a:p>
              <a:r>
                <a:rPr lang="id-ID" sz="800" dirty="0">
                  <a:solidFill>
                    <a:schemeClr val="accent3">
                      <a:lumMod val="50000"/>
                    </a:schemeClr>
                  </a:solidFill>
                  <a:hlinkClick r:id="rId10" action="ppaction://hlinkfile" tooltip="Dicky Surachman"/>
                </a:rPr>
                <a:t>dickysurachman.github.io</a:t>
              </a:r>
              <a:endParaRPr lang="id-ID" sz="8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="" xmlns:a16="http://schemas.microsoft.com/office/drawing/2014/main" id="{20C3435E-008D-4F39-898C-34DB7CE3C985}"/>
              </a:ext>
            </a:extLst>
          </p:cNvPr>
          <p:cNvSpPr txBox="1"/>
          <p:nvPr/>
        </p:nvSpPr>
        <p:spPr>
          <a:xfrm>
            <a:off x="2430931" y="1832570"/>
            <a:ext cx="2675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id-ID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EXPERIENCES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="" xmlns:a16="http://schemas.microsoft.com/office/drawing/2014/main" id="{9E8ACC6F-2E61-4EC9-975D-1AF18CD82D06}"/>
              </a:ext>
            </a:extLst>
          </p:cNvPr>
          <p:cNvSpPr txBox="1"/>
          <p:nvPr/>
        </p:nvSpPr>
        <p:spPr>
          <a:xfrm>
            <a:off x="2439172" y="2147791"/>
            <a:ext cx="4351946" cy="8140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00"/>
              </a:spcAft>
              <a:buClr>
                <a:schemeClr val="accent2">
                  <a:lumMod val="75000"/>
                </a:schemeClr>
              </a:buClr>
            </a:pPr>
            <a:r>
              <a:rPr lang="id-ID" sz="1200" dirty="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2017-Present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 </a:t>
            </a:r>
            <a:r>
              <a:rPr lang="id-ID" sz="1200" dirty="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| </a:t>
            </a:r>
            <a:r>
              <a:rPr lang="id-ID" sz="12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Corporate IT Manager 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on</a:t>
            </a:r>
            <a:r>
              <a:rPr lang="id-ID" sz="12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 Intiwhiz International</a:t>
            </a:r>
          </a:p>
          <a:p>
            <a:pPr marL="171450" indent="-171450">
              <a:spcAft>
                <a:spcPts val="200"/>
              </a:spcAft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Training IT knowledge on All IT staff </a:t>
            </a:r>
            <a:r>
              <a:rPr lang="en-US" sz="900" dirty="0" smtClean="0">
                <a:solidFill>
                  <a:schemeClr val="accent3">
                    <a:lumMod val="50000"/>
                  </a:schemeClr>
                </a:solidFill>
              </a:rPr>
              <a:t>Hotel</a:t>
            </a:r>
            <a:endParaRPr lang="en-US" sz="900" dirty="0">
              <a:solidFill>
                <a:schemeClr val="accent3">
                  <a:lumMod val="50000"/>
                </a:schemeClr>
              </a:solidFill>
            </a:endParaRPr>
          </a:p>
          <a:p>
            <a:pPr marL="171450" indent="-171450">
              <a:spcAft>
                <a:spcPts val="200"/>
              </a:spcAft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900" dirty="0" smtClean="0">
                <a:solidFill>
                  <a:schemeClr val="accent3">
                    <a:lumMod val="50000"/>
                  </a:schemeClr>
                </a:solidFill>
              </a:rPr>
              <a:t>Solving all issue about IT and report to Management</a:t>
            </a:r>
            <a:endParaRPr lang="en-US" sz="900" dirty="0">
              <a:solidFill>
                <a:schemeClr val="accent3">
                  <a:lumMod val="50000"/>
                </a:schemeClr>
              </a:solidFill>
            </a:endParaRPr>
          </a:p>
          <a:p>
            <a:pPr marL="171450" indent="-171450">
              <a:spcAft>
                <a:spcPts val="200"/>
              </a:spcAft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Suggest IT Development and Strategy to Management</a:t>
            </a:r>
          </a:p>
          <a:p>
            <a:pPr marL="171450" indent="-171450">
              <a:spcAft>
                <a:spcPts val="200"/>
              </a:spcAft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Preparing System and IT infrastructure for Opening Hotel such as </a:t>
            </a:r>
            <a:r>
              <a:rPr lang="id-ID" sz="900" dirty="0">
                <a:solidFill>
                  <a:schemeClr val="accent3">
                    <a:lumMod val="50000"/>
                  </a:schemeClr>
                </a:solidFill>
              </a:rPr>
              <a:t>Computer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 Networking, Server Installation, </a:t>
            </a:r>
            <a:r>
              <a:rPr lang="en-US" sz="900" dirty="0" smtClean="0">
                <a:solidFill>
                  <a:schemeClr val="accent3">
                    <a:lumMod val="50000"/>
                  </a:schemeClr>
                </a:solidFill>
              </a:rPr>
              <a:t>CCTV 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Installation, </a:t>
            </a:r>
            <a:r>
              <a:rPr lang="en-US" sz="900" dirty="0" smtClean="0">
                <a:solidFill>
                  <a:schemeClr val="accent3">
                    <a:lumMod val="50000"/>
                  </a:schemeClr>
                </a:solidFill>
              </a:rPr>
              <a:t>PABX 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Installation, and Backup System</a:t>
            </a:r>
          </a:p>
          <a:p>
            <a:pPr marL="171450" indent="-171450">
              <a:spcAft>
                <a:spcPts val="200"/>
              </a:spcAft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Setup </a:t>
            </a:r>
            <a:r>
              <a:rPr lang="en-US" sz="900" dirty="0" err="1" smtClean="0">
                <a:solidFill>
                  <a:schemeClr val="accent3">
                    <a:lumMod val="50000"/>
                  </a:schemeClr>
                </a:solidFill>
              </a:rPr>
              <a:t>Mikrotik</a:t>
            </a:r>
            <a:r>
              <a:rPr lang="en-US" sz="9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for Computer Networking on Hotels</a:t>
            </a:r>
          </a:p>
          <a:p>
            <a:pPr marL="171450" indent="-171450">
              <a:spcAft>
                <a:spcPts val="200"/>
              </a:spcAft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Developing Hotel Management System for Capsule Hotel using PHP </a:t>
            </a:r>
            <a:r>
              <a:rPr lang="en-US" sz="900" dirty="0" err="1">
                <a:solidFill>
                  <a:schemeClr val="accent3">
                    <a:lumMod val="50000"/>
                  </a:schemeClr>
                </a:solidFill>
              </a:rPr>
              <a:t>Yii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 Framework and MySQL</a:t>
            </a:r>
            <a:endParaRPr lang="id-ID" sz="900" dirty="0">
              <a:solidFill>
                <a:schemeClr val="accent3">
                  <a:lumMod val="50000"/>
                </a:schemeClr>
              </a:solidFill>
            </a:endParaRPr>
          </a:p>
          <a:p>
            <a:pPr marL="171450" indent="-171450">
              <a:spcAft>
                <a:spcPts val="200"/>
              </a:spcAft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Developing Online Revenue Reporting System for Management </a:t>
            </a:r>
          </a:p>
          <a:p>
            <a:pPr>
              <a:spcAft>
                <a:spcPts val="200"/>
              </a:spcAft>
              <a:buClr>
                <a:schemeClr val="accent2">
                  <a:lumMod val="75000"/>
                </a:schemeClr>
              </a:buClr>
              <a:buSzPct val="90000"/>
            </a:pPr>
            <a:r>
              <a:rPr lang="id-ID" sz="1200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2014-2017 </a:t>
            </a:r>
            <a:r>
              <a:rPr lang="id-ID" sz="12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| Corporate Webmaster on Intiwhiz International</a:t>
            </a:r>
          </a:p>
          <a:p>
            <a:pPr marL="171450" indent="-171450">
              <a:spcAft>
                <a:spcPts val="200"/>
              </a:spcAft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id-ID" sz="900" dirty="0">
                <a:solidFill>
                  <a:schemeClr val="accent3">
                    <a:lumMod val="50000"/>
                  </a:schemeClr>
                </a:solidFill>
              </a:rPr>
              <a:t>Developing and Maintains Booking Engine System for Hotel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 using PHP and MySQL </a:t>
            </a:r>
            <a:endParaRPr lang="id-ID" sz="900" dirty="0">
              <a:solidFill>
                <a:schemeClr val="accent3">
                  <a:lumMod val="50000"/>
                </a:schemeClr>
              </a:solidFill>
            </a:endParaRPr>
          </a:p>
          <a:p>
            <a:pPr marL="171450" indent="-171450">
              <a:spcAft>
                <a:spcPts val="200"/>
              </a:spcAft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id-ID" sz="900" dirty="0">
                <a:solidFill>
                  <a:schemeClr val="accent3">
                    <a:lumMod val="50000"/>
                  </a:schemeClr>
                </a:solidFill>
              </a:rPr>
              <a:t>Developing and Maintains website for Corporate and Hotel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 using PHP and MySQL </a:t>
            </a:r>
            <a:endParaRPr lang="id-ID" sz="900" dirty="0">
              <a:solidFill>
                <a:schemeClr val="accent3">
                  <a:lumMod val="50000"/>
                </a:schemeClr>
              </a:solidFill>
            </a:endParaRPr>
          </a:p>
          <a:p>
            <a:pPr marL="171450" indent="-171450">
              <a:spcAft>
                <a:spcPts val="200"/>
              </a:spcAft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id-ID" sz="900" dirty="0">
                <a:solidFill>
                  <a:schemeClr val="accent3">
                    <a:lumMod val="50000"/>
                  </a:schemeClr>
                </a:solidFill>
              </a:rPr>
              <a:t>Preparing digital campaign, using GDN, Facebook, Instagram, Mail Blast</a:t>
            </a:r>
          </a:p>
          <a:p>
            <a:pPr marL="171450" indent="-171450">
              <a:spcAft>
                <a:spcPts val="200"/>
              </a:spcAft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id-ID" sz="900" dirty="0">
                <a:solidFill>
                  <a:schemeClr val="accent3">
                    <a:lumMod val="50000"/>
                  </a:schemeClr>
                </a:solidFill>
              </a:rPr>
              <a:t>Developing Live Chat System for Website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 using PHP and MySQL</a:t>
            </a:r>
            <a:endParaRPr lang="id-ID" sz="900" dirty="0">
              <a:solidFill>
                <a:schemeClr val="accent3">
                  <a:lumMod val="50000"/>
                </a:schemeClr>
              </a:solidFill>
            </a:endParaRPr>
          </a:p>
          <a:p>
            <a:pPr marL="171450" indent="-171450">
              <a:spcAft>
                <a:spcPts val="200"/>
              </a:spcAft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id-ID" sz="900" dirty="0">
                <a:solidFill>
                  <a:schemeClr val="accent3">
                    <a:lumMod val="50000"/>
                  </a:schemeClr>
                </a:solidFill>
              </a:rPr>
              <a:t>Developing Mail Blast System for Digital Marketing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 using PHP and MySQL</a:t>
            </a:r>
            <a:endParaRPr lang="id-ID" sz="900" dirty="0">
              <a:solidFill>
                <a:schemeClr val="accent3">
                  <a:lumMod val="50000"/>
                </a:schemeClr>
              </a:solidFill>
            </a:endParaRPr>
          </a:p>
          <a:p>
            <a:pPr marL="171450" indent="-171450">
              <a:spcAft>
                <a:spcPts val="200"/>
              </a:spcAft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id-ID" sz="900" dirty="0">
                <a:solidFill>
                  <a:schemeClr val="accent3">
                    <a:lumMod val="50000"/>
                  </a:schemeClr>
                </a:solidFill>
              </a:rPr>
              <a:t>Developing and Creating Loyalty Software for guest hotel (Whiz Mate)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 using PHP </a:t>
            </a:r>
            <a:r>
              <a:rPr lang="en-US" sz="900" dirty="0" err="1">
                <a:solidFill>
                  <a:schemeClr val="accent3">
                    <a:lumMod val="50000"/>
                  </a:schemeClr>
                </a:solidFill>
              </a:rPr>
              <a:t>Yii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 Framework and MySQL</a:t>
            </a:r>
            <a:endParaRPr lang="id-ID" sz="900" dirty="0">
              <a:solidFill>
                <a:schemeClr val="accent3">
                  <a:lumMod val="50000"/>
                </a:schemeClr>
              </a:solidFill>
            </a:endParaRPr>
          </a:p>
          <a:p>
            <a:pPr marL="171450" indent="-171450">
              <a:spcAft>
                <a:spcPts val="200"/>
              </a:spcAft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id-ID" sz="900" dirty="0">
                <a:solidFill>
                  <a:schemeClr val="accent3">
                    <a:lumMod val="50000"/>
                  </a:schemeClr>
                </a:solidFill>
              </a:rPr>
              <a:t>Developing Whiz Mate mobile application on App Store and Google Play Store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 using B4i and B4x</a:t>
            </a:r>
            <a:endParaRPr lang="id-ID" sz="900" dirty="0">
              <a:solidFill>
                <a:schemeClr val="accent3">
                  <a:lumMod val="50000"/>
                </a:schemeClr>
              </a:solidFill>
            </a:endParaRPr>
          </a:p>
          <a:p>
            <a:pPr marL="171450" indent="-171450">
              <a:spcAft>
                <a:spcPts val="200"/>
              </a:spcAft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id-ID" sz="900" dirty="0">
                <a:solidFill>
                  <a:schemeClr val="accent3">
                    <a:lumMod val="50000"/>
                  </a:schemeClr>
                </a:solidFill>
              </a:rPr>
              <a:t>Interfacing API system Raiz-Gain Channel Manager with booking engine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 using PHP and MySQL</a:t>
            </a:r>
            <a:endParaRPr lang="id-ID" sz="900" dirty="0">
              <a:solidFill>
                <a:schemeClr val="accent3">
                  <a:lumMod val="50000"/>
                </a:schemeClr>
              </a:solidFill>
            </a:endParaRPr>
          </a:p>
          <a:p>
            <a:pPr marL="171450" indent="-171450">
              <a:spcAft>
                <a:spcPts val="200"/>
              </a:spcAft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id-ID" sz="900" dirty="0">
                <a:solidFill>
                  <a:schemeClr val="accent3">
                    <a:lumMod val="50000"/>
                  </a:schemeClr>
                </a:solidFill>
              </a:rPr>
              <a:t>Interfacing payment gateway system (Midtrans, Doku, Reddot) with booking engine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 using PHP and MySQL</a:t>
            </a:r>
            <a:endParaRPr lang="id-ID" sz="900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spcAft>
                <a:spcPts val="200"/>
              </a:spcAft>
              <a:buClr>
                <a:schemeClr val="accent2">
                  <a:lumMod val="75000"/>
                </a:schemeClr>
              </a:buClr>
            </a:pPr>
            <a:r>
              <a:rPr lang="id-ID" sz="1200" dirty="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2013-2014 </a:t>
            </a:r>
            <a:r>
              <a:rPr lang="id-ID" sz="1200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| </a:t>
            </a:r>
            <a:r>
              <a:rPr lang="id-ID" sz="12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IT Support on PT Cipta Tumbuh Berkembang </a:t>
            </a:r>
          </a:p>
          <a:p>
            <a:pPr marL="171450" indent="-171450">
              <a:spcAft>
                <a:spcPts val="200"/>
              </a:spcAft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id-ID" sz="900" dirty="0">
                <a:solidFill>
                  <a:schemeClr val="accent3">
                    <a:lumMod val="50000"/>
                  </a:schemeClr>
                </a:solidFill>
              </a:rPr>
              <a:t>Preparing, planning and implementing for ERP System on Kelapa Sawit Company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 using  IES Nusantara </a:t>
            </a:r>
            <a:endParaRPr lang="id-ID" sz="900" dirty="0">
              <a:solidFill>
                <a:schemeClr val="accent3">
                  <a:lumMod val="50000"/>
                </a:schemeClr>
              </a:solidFill>
            </a:endParaRPr>
          </a:p>
          <a:p>
            <a:pPr marL="171450" indent="-171450">
              <a:spcAft>
                <a:spcPts val="200"/>
              </a:spcAft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id-ID" sz="900" dirty="0">
                <a:solidFill>
                  <a:schemeClr val="accent3">
                    <a:lumMod val="50000"/>
                  </a:schemeClr>
                </a:solidFill>
              </a:rPr>
              <a:t>Developing and maintenance website company</a:t>
            </a:r>
          </a:p>
          <a:p>
            <a:pPr marL="171450" indent="-171450">
              <a:spcAft>
                <a:spcPts val="200"/>
              </a:spcAft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id-ID" sz="900" dirty="0">
                <a:solidFill>
                  <a:schemeClr val="accent3">
                    <a:lumMod val="50000"/>
                  </a:schemeClr>
                </a:solidFill>
              </a:rPr>
              <a:t>Developing PO System using PHP Yii Framework</a:t>
            </a:r>
          </a:p>
          <a:p>
            <a:pPr marL="171450" indent="-171450">
              <a:spcAft>
                <a:spcPts val="200"/>
              </a:spcAft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id-ID" sz="900" dirty="0">
                <a:solidFill>
                  <a:schemeClr val="accent3">
                    <a:lumMod val="50000"/>
                  </a:schemeClr>
                </a:solidFill>
              </a:rPr>
              <a:t>Maintains WAN Infrastructure between Jakarta and Kalimantan company area</a:t>
            </a:r>
          </a:p>
          <a:p>
            <a:pPr>
              <a:spcAft>
                <a:spcPts val="200"/>
              </a:spcAft>
              <a:buClr>
                <a:schemeClr val="accent2">
                  <a:lumMod val="75000"/>
                </a:schemeClr>
              </a:buClr>
            </a:pPr>
            <a:r>
              <a:rPr lang="id-ID" sz="1200" dirty="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2010-2013 </a:t>
            </a:r>
            <a:r>
              <a:rPr lang="id-ID" sz="1200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| </a:t>
            </a:r>
            <a:r>
              <a:rPr lang="id-ID" sz="12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IT Programmer on PT Wira Logistics</a:t>
            </a:r>
          </a:p>
          <a:p>
            <a:pPr marL="171450" indent="-171450">
              <a:spcAft>
                <a:spcPts val="200"/>
              </a:spcAft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Developing Daily Reporting System with automatically email sending feature by Daily base for Company’s costumer using Visual Basic and Microsoft Access</a:t>
            </a:r>
          </a:p>
          <a:p>
            <a:pPr marL="171450" indent="-171450">
              <a:spcAft>
                <a:spcPts val="200"/>
              </a:spcAft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Interfacing system from Company’s costumer System to warehouse system using .NET and SQL Server, such as Carrefour system, Coca Cola (AS 400), and Sari Roti (SAP)</a:t>
            </a:r>
          </a:p>
          <a:p>
            <a:pPr marL="171450" indent="-171450">
              <a:spcAft>
                <a:spcPts val="200"/>
              </a:spcAft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Creating and Maintains Payroll System using </a:t>
            </a:r>
            <a:r>
              <a:rPr lang="en-US" sz="900" dirty="0" err="1">
                <a:solidFill>
                  <a:schemeClr val="accent3">
                    <a:lumMod val="50000"/>
                  </a:schemeClr>
                </a:solidFill>
              </a:rPr>
              <a:t>.Net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 and SQL Server</a:t>
            </a:r>
          </a:p>
          <a:p>
            <a:pPr marL="171450" indent="-171450">
              <a:spcAft>
                <a:spcPts val="200"/>
              </a:spcAft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Creating add on Revenue System from Warehouse System (</a:t>
            </a:r>
            <a:r>
              <a:rPr lang="en-US" sz="900" dirty="0" err="1">
                <a:solidFill>
                  <a:schemeClr val="accent3">
                    <a:lumMod val="50000"/>
                  </a:schemeClr>
                </a:solidFill>
              </a:rPr>
              <a:t>Exeed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 and WM 9) using .NET and SQL Server</a:t>
            </a:r>
          </a:p>
          <a:p>
            <a:pPr marL="171450" indent="-171450">
              <a:spcAft>
                <a:spcPts val="200"/>
              </a:spcAft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Developing Cargo System with SMS Gateway feature using Visual Basic and SQL Server</a:t>
            </a:r>
          </a:p>
          <a:p>
            <a:pPr marL="171450" indent="-171450">
              <a:spcAft>
                <a:spcPts val="200"/>
              </a:spcAft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Implement and training Warehouse System</a:t>
            </a:r>
          </a:p>
          <a:p>
            <a:pPr marL="171450" indent="-171450">
              <a:spcAft>
                <a:spcPts val="200"/>
              </a:spcAft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Developing online reporting warehouse </a:t>
            </a:r>
            <a:r>
              <a:rPr lang="en-US" sz="900" dirty="0" smtClean="0">
                <a:solidFill>
                  <a:schemeClr val="accent3">
                    <a:lumMod val="50000"/>
                  </a:schemeClr>
                </a:solidFill>
              </a:rPr>
              <a:t>system for 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Company’s costumer using PHP </a:t>
            </a:r>
            <a:r>
              <a:rPr lang="en-US" sz="900" dirty="0" err="1">
                <a:solidFill>
                  <a:schemeClr val="accent3">
                    <a:lumMod val="50000"/>
                  </a:schemeClr>
                </a:solidFill>
              </a:rPr>
              <a:t>Yii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900" dirty="0" smtClean="0">
                <a:solidFill>
                  <a:schemeClr val="accent3">
                    <a:lumMod val="50000"/>
                  </a:schemeClr>
                </a:solidFill>
              </a:rPr>
              <a:t>Framework and MySQL</a:t>
            </a:r>
            <a:endParaRPr lang="id-ID" sz="9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586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73D38BB-C375-4DD0-AC34-FB1D75C4D825}"/>
              </a:ext>
            </a:extLst>
          </p:cNvPr>
          <p:cNvSpPr txBox="1"/>
          <p:nvPr/>
        </p:nvSpPr>
        <p:spPr>
          <a:xfrm>
            <a:off x="2420909" y="158011"/>
            <a:ext cx="4437091" cy="1001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>
                  <a:lumMod val="75000"/>
                </a:schemeClr>
              </a:buClr>
              <a:buSzPct val="90000"/>
            </a:pPr>
            <a:endParaRPr lang="en-US" sz="1200" dirty="0">
              <a:solidFill>
                <a:schemeClr val="accent2">
                  <a:lumMod val="75000"/>
                </a:schemeClr>
              </a:solidFill>
              <a:latin typeface="+mj-lt"/>
            </a:endParaRPr>
          </a:p>
          <a:p>
            <a:pPr marL="171450" indent="-171450"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id-ID" sz="11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2021 | </a:t>
            </a:r>
            <a:r>
              <a:rPr lang="en-US" sz="1100" dirty="0" err="1">
                <a:solidFill>
                  <a:schemeClr val="accent2">
                    <a:lumMod val="75000"/>
                  </a:schemeClr>
                </a:solidFill>
                <a:latin typeface="+mj-lt"/>
              </a:rPr>
              <a:t>Kema</a:t>
            </a:r>
            <a:r>
              <a:rPr lang="en-US" sz="11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 Hotel </a:t>
            </a:r>
            <a:r>
              <a:rPr lang="en-US" sz="1100" dirty="0">
                <a:solidFill>
                  <a:schemeClr val="accent2">
                    <a:lumMod val="75000"/>
                  </a:schemeClr>
                </a:solidFill>
              </a:rPr>
              <a:t>Website </a:t>
            </a:r>
            <a:r>
              <a:rPr lang="id-ID" sz="11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/>
            </a:r>
            <a:br>
              <a:rPr lang="id-ID" sz="1100" dirty="0">
                <a:solidFill>
                  <a:schemeClr val="accent2">
                    <a:lumMod val="75000"/>
                  </a:schemeClr>
                </a:solidFill>
                <a:latin typeface="+mj-lt"/>
              </a:rPr>
            </a:b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Lead Developer for </a:t>
            </a:r>
            <a:r>
              <a:rPr lang="id-ID" sz="900" dirty="0">
                <a:solidFill>
                  <a:schemeClr val="accent3">
                    <a:lumMod val="50000"/>
                  </a:schemeClr>
                </a:solidFill>
              </a:rPr>
              <a:t>website 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development and Reservation Online System integrated </a:t>
            </a:r>
            <a:r>
              <a:rPr lang="en-US" sz="900" dirty="0" err="1">
                <a:solidFill>
                  <a:schemeClr val="accent3">
                    <a:lumMod val="50000"/>
                  </a:schemeClr>
                </a:solidFill>
              </a:rPr>
              <a:t>Midtrans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 Payment gateway using PHP </a:t>
            </a:r>
            <a:r>
              <a:rPr lang="en-US" sz="900" dirty="0" err="1">
                <a:solidFill>
                  <a:schemeClr val="accent3">
                    <a:lumMod val="50000"/>
                  </a:schemeClr>
                </a:solidFill>
              </a:rPr>
              <a:t>Laravel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 Framework and MySQL </a:t>
            </a:r>
          </a:p>
          <a:p>
            <a:pPr marL="171450" indent="-171450"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id-ID" sz="1100" dirty="0">
                <a:solidFill>
                  <a:schemeClr val="accent2">
                    <a:lumMod val="75000"/>
                  </a:schemeClr>
                </a:solidFill>
              </a:rPr>
              <a:t>2021 | Amoypreneur</a:t>
            </a:r>
            <a:r>
              <a:rPr lang="id-ID" sz="1200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id-ID" sz="12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Web Developer for </a:t>
            </a:r>
            <a:r>
              <a:rPr lang="id-ID" sz="900" dirty="0">
                <a:solidFill>
                  <a:schemeClr val="accent3">
                    <a:lumMod val="50000"/>
                  </a:schemeClr>
                </a:solidFill>
              </a:rPr>
              <a:t>Developing website for personal 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and ecommerce </a:t>
            </a:r>
            <a:r>
              <a:rPr lang="id-ID" sz="900" dirty="0">
                <a:solidFill>
                  <a:schemeClr val="accent3">
                    <a:lumMod val="50000"/>
                  </a:schemeClr>
                </a:solidFill>
              </a:rPr>
              <a:t>business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 using PHP </a:t>
            </a:r>
            <a:r>
              <a:rPr lang="en-US" sz="900" dirty="0" err="1">
                <a:solidFill>
                  <a:schemeClr val="accent3">
                    <a:lumMod val="50000"/>
                  </a:schemeClr>
                </a:solidFill>
              </a:rPr>
              <a:t>Yii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 Framework and MySQL </a:t>
            </a:r>
            <a:endParaRPr lang="id-ID" sz="900" dirty="0">
              <a:solidFill>
                <a:schemeClr val="accent3">
                  <a:lumMod val="50000"/>
                </a:schemeClr>
              </a:solidFill>
            </a:endParaRPr>
          </a:p>
          <a:p>
            <a:pPr marL="171450" indent="-171450"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id-ID" sz="11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2020 | MWLogistics</a:t>
            </a:r>
            <a:br>
              <a:rPr lang="id-ID" sz="1100" dirty="0">
                <a:solidFill>
                  <a:schemeClr val="accent2">
                    <a:lumMod val="75000"/>
                  </a:schemeClr>
                </a:solidFill>
                <a:latin typeface="+mj-lt"/>
              </a:rPr>
            </a:b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Web Developer for </a:t>
            </a:r>
            <a:r>
              <a:rPr lang="id-ID" sz="900" dirty="0">
                <a:solidFill>
                  <a:schemeClr val="accent3">
                    <a:lumMod val="50000"/>
                  </a:schemeClr>
                </a:solidFill>
              </a:rPr>
              <a:t>Developing Kurir System (creating qrcodesytem, invoicing, sale report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, </a:t>
            </a:r>
            <a:r>
              <a:rPr lang="en-US" sz="900" dirty="0" err="1">
                <a:solidFill>
                  <a:schemeClr val="accent3">
                    <a:lumMod val="50000"/>
                  </a:schemeClr>
                </a:solidFill>
              </a:rPr>
              <a:t>kurir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 system </a:t>
            </a:r>
            <a:r>
              <a:rPr lang="id-ID" sz="900" dirty="0">
                <a:solidFill>
                  <a:schemeClr val="accent3">
                    <a:lumMod val="50000"/>
                  </a:schemeClr>
                </a:solidFill>
              </a:rPr>
              <a:t> and warehouse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 system </a:t>
            </a:r>
            <a:r>
              <a:rPr lang="id-ID" sz="900" dirty="0">
                <a:solidFill>
                  <a:schemeClr val="accent3">
                    <a:lumMod val="50000"/>
                  </a:schemeClr>
                </a:solidFill>
              </a:rPr>
              <a:t>) @ mwlogistics.com/kurir</a:t>
            </a:r>
          </a:p>
          <a:p>
            <a:pPr marL="171450" indent="-171450"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id-ID" sz="11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2020 | Mujikaryautama</a:t>
            </a:r>
            <a:br>
              <a:rPr lang="id-ID" sz="1100" dirty="0">
                <a:solidFill>
                  <a:schemeClr val="accent2">
                    <a:lumMod val="75000"/>
                  </a:schemeClr>
                </a:solidFill>
                <a:latin typeface="+mj-lt"/>
              </a:rPr>
            </a:b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Web Developer for </a:t>
            </a:r>
            <a:r>
              <a:rPr lang="id-ID" sz="900" dirty="0">
                <a:solidFill>
                  <a:schemeClr val="accent3">
                    <a:lumMod val="50000"/>
                  </a:schemeClr>
                </a:solidFill>
              </a:rPr>
              <a:t>Developing property agent and company website @ mujikaryautama.com</a:t>
            </a:r>
          </a:p>
          <a:p>
            <a:pPr marL="171450" indent="-171450"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id-ID" sz="11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2019 | GRANDWHIZ MEGAMAS MANADO</a:t>
            </a:r>
            <a:r>
              <a:rPr lang="en-US" sz="11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/>
            </a:r>
            <a:br>
              <a:rPr lang="en-US" sz="1100" dirty="0">
                <a:solidFill>
                  <a:schemeClr val="accent2">
                    <a:lumMod val="75000"/>
                  </a:schemeClr>
                </a:solidFill>
                <a:latin typeface="+mj-lt"/>
              </a:rPr>
            </a:b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IT Project</a:t>
            </a:r>
            <a:r>
              <a:rPr lang="id-ID" sz="900" dirty="0">
                <a:solidFill>
                  <a:schemeClr val="accent3">
                    <a:lumMod val="50000"/>
                  </a:schemeClr>
                </a:solidFill>
              </a:rPr>
              <a:t> Manager 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for Hotel opening. Preparing all IT </a:t>
            </a:r>
            <a:r>
              <a:rPr lang="id-ID" sz="900" dirty="0">
                <a:solidFill>
                  <a:schemeClr val="accent3">
                    <a:lumMod val="50000"/>
                  </a:schemeClr>
                </a:solidFill>
              </a:rPr>
              <a:t>infrastructure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, server installation, LAN and Internet Wireless Network, </a:t>
            </a:r>
            <a:r>
              <a:rPr lang="en-US" sz="900" dirty="0" err="1">
                <a:solidFill>
                  <a:schemeClr val="accent3">
                    <a:lumMod val="50000"/>
                  </a:schemeClr>
                </a:solidFill>
              </a:rPr>
              <a:t>PABx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, CCTV and Hotel Software</a:t>
            </a:r>
          </a:p>
          <a:p>
            <a:pPr marL="171450" indent="-171450"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id-ID" sz="11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2018-2019 | WHIZ CAPSULE T</a:t>
            </a:r>
            <a:r>
              <a:rPr lang="en-US" sz="11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H</a:t>
            </a:r>
            <a:r>
              <a:rPr lang="id-ID" sz="11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AMRIN</a:t>
            </a:r>
            <a:r>
              <a:rPr lang="en-US" sz="11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/>
            </a:r>
            <a:br>
              <a:rPr lang="en-US" sz="1100" dirty="0">
                <a:solidFill>
                  <a:schemeClr val="accent2">
                    <a:lumMod val="75000"/>
                  </a:schemeClr>
                </a:solidFill>
                <a:latin typeface="+mj-lt"/>
              </a:rPr>
            </a:b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IT Project</a:t>
            </a:r>
            <a:r>
              <a:rPr lang="id-ID" sz="900" dirty="0">
                <a:solidFill>
                  <a:schemeClr val="accent3">
                    <a:lumMod val="50000"/>
                  </a:schemeClr>
                </a:solidFill>
              </a:rPr>
              <a:t> Manager 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for Hotel opening. Preparing all IT </a:t>
            </a:r>
            <a:r>
              <a:rPr lang="id-ID" sz="900" dirty="0">
                <a:solidFill>
                  <a:schemeClr val="accent3">
                    <a:lumMod val="50000"/>
                  </a:schemeClr>
                </a:solidFill>
              </a:rPr>
              <a:t>infrastructure 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, server installation, LAN and Internet Wireless Network, CCTV and Hotel Software</a:t>
            </a:r>
            <a:endParaRPr lang="id-ID" sz="900" dirty="0">
              <a:solidFill>
                <a:schemeClr val="accent3">
                  <a:lumMod val="50000"/>
                </a:schemeClr>
              </a:solidFill>
            </a:endParaRPr>
          </a:p>
          <a:p>
            <a:pPr marL="171450" indent="-171450"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id-ID" sz="11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2017-2018 | WHIZ PRIME KHATIB SULAIMAN PADANG</a:t>
            </a:r>
            <a:r>
              <a:rPr lang="en-US" sz="11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/>
            </a:r>
            <a:br>
              <a:rPr lang="en-US" sz="1100" dirty="0">
                <a:solidFill>
                  <a:schemeClr val="accent2">
                    <a:lumMod val="75000"/>
                  </a:schemeClr>
                </a:solidFill>
                <a:latin typeface="+mj-lt"/>
              </a:rPr>
            </a:b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IT Project</a:t>
            </a:r>
            <a:r>
              <a:rPr lang="id-ID" sz="900" dirty="0">
                <a:solidFill>
                  <a:schemeClr val="accent3">
                    <a:lumMod val="50000"/>
                  </a:schemeClr>
                </a:solidFill>
              </a:rPr>
              <a:t> Manager 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for Hotel opening. Preparing all IT </a:t>
            </a:r>
            <a:r>
              <a:rPr lang="id-ID" sz="900" dirty="0">
                <a:solidFill>
                  <a:schemeClr val="accent3">
                    <a:lumMod val="50000"/>
                  </a:schemeClr>
                </a:solidFill>
              </a:rPr>
              <a:t>infrastructure 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, server installation, LAN and Internet Wireless Network, </a:t>
            </a:r>
            <a:r>
              <a:rPr lang="en-US" sz="900" dirty="0" err="1">
                <a:solidFill>
                  <a:schemeClr val="accent3">
                    <a:lumMod val="50000"/>
                  </a:schemeClr>
                </a:solidFill>
              </a:rPr>
              <a:t>PABx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, CCTV and Hotel Software</a:t>
            </a:r>
            <a:endParaRPr lang="id-ID" sz="900" dirty="0">
              <a:solidFill>
                <a:schemeClr val="accent3">
                  <a:lumMod val="50000"/>
                </a:schemeClr>
              </a:solidFill>
            </a:endParaRPr>
          </a:p>
          <a:p>
            <a:pPr marL="171450" indent="-171450"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id-ID" sz="11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2017-2018 | ex. WHIZ PRIME MALIOBORO YOGYAKARTA</a:t>
            </a:r>
          </a:p>
          <a:p>
            <a:pPr marL="180000">
              <a:buClr>
                <a:schemeClr val="accent2">
                  <a:lumMod val="75000"/>
                </a:schemeClr>
              </a:buClr>
              <a:buSzPct val="90000"/>
            </a:pP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IT Project</a:t>
            </a:r>
            <a:r>
              <a:rPr lang="id-ID" sz="900" dirty="0">
                <a:solidFill>
                  <a:schemeClr val="accent3">
                    <a:lumMod val="50000"/>
                  </a:schemeClr>
                </a:solidFill>
              </a:rPr>
              <a:t> Manager 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for Hotel opening. Preparing all IT </a:t>
            </a:r>
            <a:r>
              <a:rPr lang="id-ID" sz="900" dirty="0">
                <a:solidFill>
                  <a:schemeClr val="accent3">
                    <a:lumMod val="50000"/>
                  </a:schemeClr>
                </a:solidFill>
              </a:rPr>
              <a:t>infrastructure 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, server installation, LAN and Internet Wireless Network, CCTV and Hotel Software</a:t>
            </a:r>
            <a:endParaRPr lang="id-ID" sz="900" dirty="0">
              <a:solidFill>
                <a:schemeClr val="accent3">
                  <a:lumMod val="50000"/>
                </a:schemeClr>
              </a:solidFill>
            </a:endParaRPr>
          </a:p>
          <a:p>
            <a:pPr marL="171450" indent="-171450"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id-ID" sz="11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2017-2018 | WHIZ PRIME HOTEL SUDIRMAN MAKASSAR</a:t>
            </a:r>
          </a:p>
          <a:p>
            <a:pPr marL="180000">
              <a:buClr>
                <a:schemeClr val="accent2">
                  <a:lumMod val="75000"/>
                </a:schemeClr>
              </a:buClr>
              <a:buSzPct val="90000"/>
            </a:pP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IT Project</a:t>
            </a:r>
            <a:r>
              <a:rPr lang="id-ID" sz="900" dirty="0">
                <a:solidFill>
                  <a:schemeClr val="accent3">
                    <a:lumMod val="50000"/>
                  </a:schemeClr>
                </a:solidFill>
              </a:rPr>
              <a:t> Manager 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for Hotel opening. Preparing all IT </a:t>
            </a:r>
            <a:r>
              <a:rPr lang="id-ID" sz="900" dirty="0">
                <a:solidFill>
                  <a:schemeClr val="accent3">
                    <a:lumMod val="50000"/>
                  </a:schemeClr>
                </a:solidFill>
              </a:rPr>
              <a:t>infrastructure 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, server installation, LAN and Internet wireless Network, </a:t>
            </a:r>
            <a:r>
              <a:rPr lang="en-US" sz="900" dirty="0" err="1">
                <a:solidFill>
                  <a:schemeClr val="accent3">
                    <a:lumMod val="50000"/>
                  </a:schemeClr>
                </a:solidFill>
              </a:rPr>
              <a:t>PABx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, CCTV and Hotel Software</a:t>
            </a:r>
            <a:endParaRPr lang="id-ID" sz="900" dirty="0">
              <a:solidFill>
                <a:schemeClr val="accent3">
                  <a:lumMod val="50000"/>
                </a:schemeClr>
              </a:solidFill>
            </a:endParaRPr>
          </a:p>
          <a:p>
            <a:pPr marL="171450" indent="-171450"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id-ID" sz="11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2017-2018 | WHIZ HOTEL FALATEHAH JAKARTA</a:t>
            </a:r>
          </a:p>
          <a:p>
            <a:pPr marL="180000">
              <a:buClr>
                <a:schemeClr val="accent2">
                  <a:lumMod val="75000"/>
                </a:schemeClr>
              </a:buClr>
              <a:buSzPct val="90000"/>
            </a:pP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IT Project</a:t>
            </a:r>
            <a:r>
              <a:rPr lang="id-ID" sz="900" dirty="0">
                <a:solidFill>
                  <a:schemeClr val="accent3">
                    <a:lumMod val="50000"/>
                  </a:schemeClr>
                </a:solidFill>
              </a:rPr>
              <a:t> Manager 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for Hotel opening. Preparing all IT </a:t>
            </a:r>
            <a:r>
              <a:rPr lang="id-ID" sz="900" dirty="0">
                <a:solidFill>
                  <a:schemeClr val="accent3">
                    <a:lumMod val="50000"/>
                  </a:schemeClr>
                </a:solidFill>
              </a:rPr>
              <a:t>infrastructure 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, server installation, LAN and Internet Wireless Network, CCTV, </a:t>
            </a:r>
            <a:r>
              <a:rPr lang="en-US" sz="900" dirty="0" err="1">
                <a:solidFill>
                  <a:schemeClr val="accent3">
                    <a:lumMod val="50000"/>
                  </a:schemeClr>
                </a:solidFill>
              </a:rPr>
              <a:t>PABx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 and Hotel Software</a:t>
            </a:r>
          </a:p>
          <a:p>
            <a:pPr marL="171450" indent="-171450"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id-ID" sz="11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2017-2018 | WHIZ PRIME BASUKI RACHMAT MALANG</a:t>
            </a:r>
          </a:p>
          <a:p>
            <a:pPr marL="180000">
              <a:buClr>
                <a:schemeClr val="accent2">
                  <a:lumMod val="75000"/>
                </a:schemeClr>
              </a:buClr>
              <a:buSzPct val="90000"/>
            </a:pP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IT Project</a:t>
            </a:r>
            <a:r>
              <a:rPr lang="id-ID" sz="900" dirty="0">
                <a:solidFill>
                  <a:schemeClr val="accent3">
                    <a:lumMod val="50000"/>
                  </a:schemeClr>
                </a:solidFill>
              </a:rPr>
              <a:t> Manager 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for Hotel opening. Preparing all IT </a:t>
            </a:r>
            <a:r>
              <a:rPr lang="id-ID" sz="900" dirty="0">
                <a:solidFill>
                  <a:schemeClr val="accent3">
                    <a:lumMod val="50000"/>
                  </a:schemeClr>
                </a:solidFill>
              </a:rPr>
              <a:t>infrastructure 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, server installation, LAN and Internet wireless Network, </a:t>
            </a:r>
            <a:r>
              <a:rPr lang="en-US" sz="900" dirty="0" err="1">
                <a:solidFill>
                  <a:schemeClr val="accent3">
                    <a:lumMod val="50000"/>
                  </a:schemeClr>
                </a:solidFill>
              </a:rPr>
              <a:t>PABx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, CCTV and Hotel Software</a:t>
            </a:r>
            <a:endParaRPr lang="id-ID" sz="900" dirty="0">
              <a:solidFill>
                <a:schemeClr val="accent3">
                  <a:lumMod val="50000"/>
                </a:schemeClr>
              </a:solidFill>
            </a:endParaRPr>
          </a:p>
          <a:p>
            <a:pPr marL="171450" indent="-171450"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id-ID" sz="11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2017-2018 | WHIZ CAPSULE GRAND BROMO</a:t>
            </a:r>
          </a:p>
          <a:p>
            <a:pPr marL="180000">
              <a:buClr>
                <a:schemeClr val="accent2">
                  <a:lumMod val="75000"/>
                </a:schemeClr>
              </a:buClr>
              <a:buSzPct val="90000"/>
            </a:pP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IT Project</a:t>
            </a:r>
            <a:r>
              <a:rPr lang="id-ID" sz="900" dirty="0">
                <a:solidFill>
                  <a:schemeClr val="accent3">
                    <a:lumMod val="50000"/>
                  </a:schemeClr>
                </a:solidFill>
              </a:rPr>
              <a:t> Manager 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for Hotel opening. Preparing all I</a:t>
            </a:r>
            <a:r>
              <a:rPr lang="id-ID" sz="900" dirty="0">
                <a:solidFill>
                  <a:schemeClr val="accent3">
                    <a:lumMod val="50000"/>
                  </a:schemeClr>
                </a:solidFill>
              </a:rPr>
              <a:t>T infrastructure 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, server installation, LAN and Internet Wireless Network, </a:t>
            </a:r>
            <a:r>
              <a:rPr lang="en-US" sz="900" dirty="0" err="1">
                <a:solidFill>
                  <a:schemeClr val="accent3">
                    <a:lumMod val="50000"/>
                  </a:schemeClr>
                </a:solidFill>
              </a:rPr>
              <a:t>PABx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, CCTV and Hotel Software</a:t>
            </a:r>
            <a:endParaRPr lang="id-ID" sz="900" dirty="0">
              <a:solidFill>
                <a:schemeClr val="accent3">
                  <a:lumMod val="50000"/>
                </a:schemeClr>
              </a:solidFill>
            </a:endParaRPr>
          </a:p>
          <a:p>
            <a:pPr marL="171450" indent="-171450"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id-ID" sz="11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2017 | WHIZ PRIME SUDIRMAN CILACAP</a:t>
            </a:r>
          </a:p>
          <a:p>
            <a:pPr marL="180000">
              <a:buClr>
                <a:schemeClr val="accent2">
                  <a:lumMod val="75000"/>
                </a:schemeClr>
              </a:buClr>
              <a:buSzPct val="90000"/>
            </a:pP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IT Project</a:t>
            </a:r>
            <a:r>
              <a:rPr lang="id-ID" sz="900" dirty="0">
                <a:solidFill>
                  <a:schemeClr val="accent3">
                    <a:lumMod val="50000"/>
                  </a:schemeClr>
                </a:solidFill>
              </a:rPr>
              <a:t> Manager 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for Hotel Opening. Preparing all IT </a:t>
            </a:r>
            <a:r>
              <a:rPr lang="id-ID" sz="900" dirty="0">
                <a:solidFill>
                  <a:schemeClr val="accent3">
                    <a:lumMod val="50000"/>
                  </a:schemeClr>
                </a:solidFill>
              </a:rPr>
              <a:t>infrastructure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, server installation, LAN and Internet Wireless Network, </a:t>
            </a:r>
            <a:r>
              <a:rPr lang="en-US" sz="900" dirty="0" err="1">
                <a:solidFill>
                  <a:schemeClr val="accent3">
                    <a:lumMod val="50000"/>
                  </a:schemeClr>
                </a:solidFill>
              </a:rPr>
              <a:t>PABx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, CCTV and Hotel Software</a:t>
            </a:r>
            <a:endParaRPr lang="id-ID" sz="900" dirty="0">
              <a:solidFill>
                <a:schemeClr val="accent3">
                  <a:lumMod val="50000"/>
                </a:schemeClr>
              </a:solidFill>
            </a:endParaRPr>
          </a:p>
          <a:p>
            <a:pPr marL="171450" indent="-171450"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id-ID" sz="11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2016 | WHIZ MATE APPLICATION</a:t>
            </a:r>
          </a:p>
          <a:p>
            <a:pPr marL="180000">
              <a:buClr>
                <a:schemeClr val="accent2">
                  <a:lumMod val="75000"/>
                </a:schemeClr>
              </a:buClr>
              <a:buSzPct val="90000"/>
            </a:pPr>
            <a:r>
              <a:rPr lang="id-ID" sz="900" dirty="0">
                <a:solidFill>
                  <a:schemeClr val="accent3">
                    <a:lumMod val="50000"/>
                  </a:schemeClr>
                </a:solidFill>
              </a:rPr>
              <a:t>Web </a:t>
            </a:r>
            <a:r>
              <a:rPr lang="en-US" sz="900" dirty="0" smtClean="0">
                <a:solidFill>
                  <a:schemeClr val="accent3">
                    <a:lumMod val="50000"/>
                  </a:schemeClr>
                </a:solidFill>
              </a:rPr>
              <a:t>and Mobile </a:t>
            </a:r>
            <a:r>
              <a:rPr lang="id-ID" sz="900" dirty="0" smtClean="0">
                <a:solidFill>
                  <a:schemeClr val="accent3">
                    <a:lumMod val="50000"/>
                  </a:schemeClr>
                </a:solidFill>
              </a:rPr>
              <a:t>Developer </a:t>
            </a:r>
            <a:r>
              <a:rPr lang="id-ID" sz="900" dirty="0">
                <a:solidFill>
                  <a:schemeClr val="accent3">
                    <a:lumMod val="50000"/>
                  </a:schemeClr>
                </a:solidFill>
              </a:rPr>
              <a:t>for 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developing loyalty s</a:t>
            </a:r>
            <a:r>
              <a:rPr lang="id-ID" sz="900" dirty="0">
                <a:solidFill>
                  <a:schemeClr val="accent3">
                    <a:lumMod val="50000"/>
                  </a:schemeClr>
                </a:solidFill>
              </a:rPr>
              <a:t>y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stem for web base and mobile </a:t>
            </a:r>
            <a:r>
              <a:rPr lang="en-US" sz="900" dirty="0" smtClean="0">
                <a:solidFill>
                  <a:schemeClr val="accent3">
                    <a:lumMod val="50000"/>
                  </a:schemeClr>
                </a:solidFill>
              </a:rPr>
              <a:t>application using PHP </a:t>
            </a:r>
            <a:r>
              <a:rPr lang="en-US" sz="900" dirty="0" err="1" smtClean="0">
                <a:solidFill>
                  <a:schemeClr val="accent3">
                    <a:lumMod val="50000"/>
                  </a:schemeClr>
                </a:solidFill>
              </a:rPr>
              <a:t>Yii</a:t>
            </a:r>
            <a:r>
              <a:rPr lang="en-US" sz="900" dirty="0" smtClean="0">
                <a:solidFill>
                  <a:schemeClr val="accent3">
                    <a:lumMod val="50000"/>
                  </a:schemeClr>
                </a:solidFill>
              </a:rPr>
              <a:t> Framework, MySQL, B4x and B4i</a:t>
            </a:r>
            <a:endParaRPr lang="id-ID" sz="900" dirty="0">
              <a:solidFill>
                <a:schemeClr val="accent3">
                  <a:lumMod val="50000"/>
                </a:schemeClr>
              </a:solidFill>
            </a:endParaRPr>
          </a:p>
          <a:p>
            <a:pPr marL="171450" indent="-171450"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id-ID" sz="1100" dirty="0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2014-2015 </a:t>
            </a:r>
            <a:r>
              <a:rPr lang="id-ID" sz="11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| BOOKING ENGINE INTIWHIZ.COM</a:t>
            </a:r>
          </a:p>
          <a:p>
            <a:pPr marL="180000">
              <a:buClr>
                <a:schemeClr val="accent2">
                  <a:lumMod val="75000"/>
                </a:schemeClr>
              </a:buClr>
              <a:buSzPct val="90000"/>
            </a:pPr>
            <a:r>
              <a:rPr lang="id-ID" sz="900" dirty="0">
                <a:solidFill>
                  <a:schemeClr val="accent3">
                    <a:lumMod val="50000"/>
                  </a:schemeClr>
                </a:solidFill>
              </a:rPr>
              <a:t>Web Developer for 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developing booking engine for hotels under </a:t>
            </a:r>
            <a:r>
              <a:rPr lang="en-US" sz="900" dirty="0" err="1">
                <a:solidFill>
                  <a:schemeClr val="accent3">
                    <a:lumMod val="50000"/>
                  </a:schemeClr>
                </a:solidFill>
              </a:rPr>
              <a:t>Intiwhiz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900" dirty="0" smtClean="0">
                <a:solidFill>
                  <a:schemeClr val="accent3">
                    <a:lumMod val="50000"/>
                  </a:schemeClr>
                </a:solidFill>
              </a:rPr>
              <a:t>Management using 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PHP and </a:t>
            </a:r>
            <a:r>
              <a:rPr lang="en-US" sz="900" dirty="0" smtClean="0">
                <a:solidFill>
                  <a:schemeClr val="accent3">
                    <a:lumMod val="50000"/>
                  </a:schemeClr>
                </a:solidFill>
              </a:rPr>
              <a:t>MySQL</a:t>
            </a:r>
            <a:endParaRPr lang="id-ID" sz="900" dirty="0">
              <a:solidFill>
                <a:schemeClr val="accent3">
                  <a:lumMod val="50000"/>
                </a:schemeClr>
              </a:solidFill>
            </a:endParaRPr>
          </a:p>
          <a:p>
            <a:pPr marL="171450" indent="-171450"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id-ID" sz="11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2014-2015 | BOOKING ENGINE INTIWHIZ.COM</a:t>
            </a:r>
          </a:p>
          <a:p>
            <a:pPr marL="180000">
              <a:buClr>
                <a:schemeClr val="accent2">
                  <a:lumMod val="75000"/>
                </a:schemeClr>
              </a:buClr>
              <a:buSzPct val="90000"/>
            </a:pPr>
            <a:r>
              <a:rPr lang="id-ID" sz="900" dirty="0">
                <a:solidFill>
                  <a:schemeClr val="accent3">
                    <a:lumMod val="50000"/>
                  </a:schemeClr>
                </a:solidFill>
              </a:rPr>
              <a:t>Web Developer for 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developing booking engine for hotels under </a:t>
            </a:r>
            <a:r>
              <a:rPr lang="en-US" sz="900" dirty="0" err="1">
                <a:solidFill>
                  <a:schemeClr val="accent3">
                    <a:lumMod val="50000"/>
                  </a:schemeClr>
                </a:solidFill>
              </a:rPr>
              <a:t>Intiwhiz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900" dirty="0" smtClean="0">
                <a:solidFill>
                  <a:schemeClr val="accent3">
                    <a:lumMod val="50000"/>
                  </a:schemeClr>
                </a:solidFill>
              </a:rPr>
              <a:t>Management using PHP and MySQL</a:t>
            </a:r>
            <a:endParaRPr lang="en-US" sz="900" dirty="0">
              <a:solidFill>
                <a:schemeClr val="accent3">
                  <a:lumMod val="50000"/>
                </a:schemeClr>
              </a:solidFill>
            </a:endParaRPr>
          </a:p>
          <a:p>
            <a:pPr marL="171450" indent="-171450"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id-ID" sz="11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2014 | </a:t>
            </a:r>
            <a:r>
              <a:rPr lang="en-US" sz="1100" dirty="0" err="1">
                <a:solidFill>
                  <a:schemeClr val="accent2">
                    <a:lumMod val="75000"/>
                  </a:schemeClr>
                </a:solidFill>
                <a:latin typeface="+mj-lt"/>
              </a:rPr>
              <a:t>Cipta</a:t>
            </a:r>
            <a:r>
              <a:rPr lang="en-US" sz="11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1100" dirty="0" err="1">
                <a:solidFill>
                  <a:schemeClr val="accent2">
                    <a:lumMod val="75000"/>
                  </a:schemeClr>
                </a:solidFill>
                <a:latin typeface="+mj-lt"/>
              </a:rPr>
              <a:t>Tumbuh</a:t>
            </a:r>
            <a:r>
              <a:rPr lang="en-US" sz="11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1100" dirty="0" err="1">
                <a:solidFill>
                  <a:schemeClr val="accent2">
                    <a:lumMod val="75000"/>
                  </a:schemeClr>
                </a:solidFill>
                <a:latin typeface="+mj-lt"/>
              </a:rPr>
              <a:t>Berkembang</a:t>
            </a:r>
            <a:r>
              <a:rPr lang="en-US" sz="11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 Website </a:t>
            </a:r>
            <a:endParaRPr lang="id-ID" sz="1100" dirty="0">
              <a:solidFill>
                <a:schemeClr val="accent2">
                  <a:lumMod val="75000"/>
                </a:schemeClr>
              </a:solidFill>
              <a:latin typeface="+mj-lt"/>
            </a:endParaRPr>
          </a:p>
          <a:p>
            <a:pPr marL="180000">
              <a:buClr>
                <a:schemeClr val="accent2">
                  <a:lumMod val="75000"/>
                </a:schemeClr>
              </a:buClr>
              <a:buSzPct val="90000"/>
            </a:pPr>
            <a:r>
              <a:rPr lang="id-ID" sz="900" dirty="0">
                <a:solidFill>
                  <a:schemeClr val="accent3">
                    <a:lumMod val="50000"/>
                  </a:schemeClr>
                </a:solidFill>
              </a:rPr>
              <a:t>Web Developer for 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developing company profile </a:t>
            </a:r>
            <a:r>
              <a:rPr lang="en-US" sz="900" dirty="0" smtClean="0">
                <a:solidFill>
                  <a:schemeClr val="accent3">
                    <a:lumMod val="50000"/>
                  </a:schemeClr>
                </a:solidFill>
              </a:rPr>
              <a:t>Website using PHP and MySQL</a:t>
            </a:r>
            <a:endParaRPr lang="id-ID" sz="900" dirty="0">
              <a:solidFill>
                <a:schemeClr val="accent3">
                  <a:lumMod val="50000"/>
                </a:schemeClr>
              </a:solidFill>
            </a:endParaRPr>
          </a:p>
          <a:p>
            <a:pPr marL="171450" indent="-171450"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id-ID" sz="11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2013 | Transport Management System Wiralogistics</a:t>
            </a:r>
          </a:p>
          <a:p>
            <a:pPr marL="180000">
              <a:buClr>
                <a:schemeClr val="accent2">
                  <a:lumMod val="75000"/>
                </a:schemeClr>
              </a:buClr>
              <a:buSzPct val="90000"/>
            </a:pP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Programmer for </a:t>
            </a:r>
            <a:r>
              <a:rPr lang="id-ID" sz="900" dirty="0">
                <a:solidFill>
                  <a:schemeClr val="accent3">
                    <a:lumMod val="50000"/>
                  </a:schemeClr>
                </a:solidFill>
              </a:rPr>
              <a:t>Developing transport management system  base on SMS </a:t>
            </a:r>
            <a:r>
              <a:rPr lang="id-ID" sz="900" dirty="0" smtClean="0">
                <a:solidFill>
                  <a:schemeClr val="accent3">
                    <a:lumMod val="50000"/>
                  </a:schemeClr>
                </a:solidFill>
              </a:rPr>
              <a:t>Gateway</a:t>
            </a:r>
            <a:r>
              <a:rPr lang="en-US" sz="900" dirty="0" smtClean="0">
                <a:solidFill>
                  <a:schemeClr val="accent3">
                    <a:lumMod val="50000"/>
                  </a:schemeClr>
                </a:solidFill>
              </a:rPr>
              <a:t> using Visual Basic and SQL Server</a:t>
            </a:r>
            <a:endParaRPr lang="id-ID" sz="900" dirty="0">
              <a:solidFill>
                <a:schemeClr val="accent3">
                  <a:lumMod val="50000"/>
                </a:schemeClr>
              </a:solidFill>
            </a:endParaRPr>
          </a:p>
          <a:p>
            <a:pPr marL="171450" indent="-171450"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id-ID" sz="11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2012 | Cargo System Wiralogistics</a:t>
            </a:r>
          </a:p>
          <a:p>
            <a:pPr marL="180000">
              <a:buClr>
                <a:schemeClr val="accent2">
                  <a:lumMod val="75000"/>
                </a:schemeClr>
              </a:buClr>
              <a:buSzPct val="90000"/>
            </a:pP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Programmer </a:t>
            </a:r>
            <a:r>
              <a:rPr lang="id-ID" sz="900" dirty="0">
                <a:solidFill>
                  <a:schemeClr val="accent3">
                    <a:lumMod val="50000"/>
                  </a:schemeClr>
                </a:solidFill>
              </a:rPr>
              <a:t>of Cargo Management System with sms service</a:t>
            </a:r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 feature </a:t>
            </a:r>
            <a:r>
              <a:rPr lang="en-US" sz="900" dirty="0" smtClean="0">
                <a:solidFill>
                  <a:schemeClr val="accent3">
                    <a:lumMod val="50000"/>
                  </a:schemeClr>
                </a:solidFill>
              </a:rPr>
              <a:t>using Visual Basic and SQL Server</a:t>
            </a:r>
            <a:endParaRPr lang="en-US" sz="9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3EA40E3-A137-46FB-944A-EF0CF953F2F5}"/>
              </a:ext>
            </a:extLst>
          </p:cNvPr>
          <p:cNvSpPr/>
          <p:nvPr/>
        </p:nvSpPr>
        <p:spPr>
          <a:xfrm>
            <a:off x="0" y="0"/>
            <a:ext cx="2474807" cy="9906000"/>
          </a:xfrm>
          <a:prstGeom prst="rect">
            <a:avLst/>
          </a:prstGeom>
          <a:solidFill>
            <a:schemeClr val="bg1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7F91CF8-B877-41D8-B7F3-F5B82AFA307B}"/>
              </a:ext>
            </a:extLst>
          </p:cNvPr>
          <p:cNvSpPr txBox="1"/>
          <p:nvPr/>
        </p:nvSpPr>
        <p:spPr>
          <a:xfrm>
            <a:off x="2448828" y="-29095"/>
            <a:ext cx="2675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id-ID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Projects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6FA3DB3E-B363-42F7-B9AD-0C246AFDB854}"/>
              </a:ext>
            </a:extLst>
          </p:cNvPr>
          <p:cNvCxnSpPr>
            <a:cxnSpLocks/>
          </p:cNvCxnSpPr>
          <p:nvPr/>
        </p:nvCxnSpPr>
        <p:spPr>
          <a:xfrm>
            <a:off x="2496752" y="308966"/>
            <a:ext cx="3984183" cy="0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6337794" y="97578"/>
            <a:ext cx="437654" cy="485318"/>
            <a:chOff x="6078353" y="145458"/>
            <a:chExt cx="437654" cy="485318"/>
          </a:xfrm>
        </p:grpSpPr>
        <p:pic>
          <p:nvPicPr>
            <p:cNvPr id="11" name="Graphic 10" descr="Stars">
              <a:extLst>
                <a:ext uri="{FF2B5EF4-FFF2-40B4-BE49-F238E27FC236}">
                  <a16:creationId xmlns="" xmlns:a16="http://schemas.microsoft.com/office/drawing/2014/main" id="{1E883AD4-A04D-45B1-90B3-50D3B5976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215946" y="145458"/>
              <a:ext cx="300061" cy="300061"/>
            </a:xfrm>
            <a:prstGeom prst="rect">
              <a:avLst/>
            </a:prstGeom>
          </p:spPr>
        </p:pic>
        <p:pic>
          <p:nvPicPr>
            <p:cNvPr id="12" name="Graphic 11" descr="Meeting">
              <a:extLst>
                <a:ext uri="{FF2B5EF4-FFF2-40B4-BE49-F238E27FC236}">
                  <a16:creationId xmlns="" xmlns:a16="http://schemas.microsoft.com/office/drawing/2014/main" id="{66D65BED-BD9B-4A38-BCE7-885864019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6078353" y="330715"/>
              <a:ext cx="300061" cy="300061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D47D299B-3097-4E2C-88F9-0A1F68BC9945}"/>
              </a:ext>
            </a:extLst>
          </p:cNvPr>
          <p:cNvSpPr txBox="1"/>
          <p:nvPr/>
        </p:nvSpPr>
        <p:spPr>
          <a:xfrm>
            <a:off x="66881" y="238337"/>
            <a:ext cx="227033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7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RECOMMENDATIONS From Linkedin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7B677B60-1FD3-46C9-BA7F-315B9664B23F}"/>
              </a:ext>
            </a:extLst>
          </p:cNvPr>
          <p:cNvCxnSpPr>
            <a:cxnSpLocks/>
          </p:cNvCxnSpPr>
          <p:nvPr/>
        </p:nvCxnSpPr>
        <p:spPr>
          <a:xfrm>
            <a:off x="164989" y="824231"/>
            <a:ext cx="2180234" cy="0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A6C27E09-9FBA-44E3-B181-AF5D11E17A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055927" y="480746"/>
            <a:ext cx="369332" cy="369332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0DEDD04D-8543-4FFF-9CBA-846B368A90E5}"/>
              </a:ext>
            </a:extLst>
          </p:cNvPr>
          <p:cNvGrpSpPr/>
          <p:nvPr/>
        </p:nvGrpSpPr>
        <p:grpSpPr>
          <a:xfrm>
            <a:off x="90558" y="3973593"/>
            <a:ext cx="2350369" cy="717441"/>
            <a:chOff x="164989" y="774803"/>
            <a:chExt cx="2350369" cy="717441"/>
          </a:xfrm>
        </p:grpSpPr>
        <p:grpSp>
          <p:nvGrpSpPr>
            <p:cNvPr id="58" name="Group 57">
              <a:extLst>
                <a:ext uri="{FF2B5EF4-FFF2-40B4-BE49-F238E27FC236}">
                  <a16:creationId xmlns="" xmlns:a16="http://schemas.microsoft.com/office/drawing/2014/main" id="{A172FA1D-696C-48B5-92CC-94549E6DFE29}"/>
                </a:ext>
              </a:extLst>
            </p:cNvPr>
            <p:cNvGrpSpPr/>
            <p:nvPr/>
          </p:nvGrpSpPr>
          <p:grpSpPr>
            <a:xfrm>
              <a:off x="164989" y="774803"/>
              <a:ext cx="2350369" cy="717441"/>
              <a:chOff x="164989" y="774803"/>
              <a:chExt cx="2350369" cy="717441"/>
            </a:xfrm>
          </p:grpSpPr>
          <p:sp>
            <p:nvSpPr>
              <p:cNvPr id="60" name="TextBox 59">
                <a:extLst>
                  <a:ext uri="{FF2B5EF4-FFF2-40B4-BE49-F238E27FC236}">
                    <a16:creationId xmlns="" xmlns:a16="http://schemas.microsoft.com/office/drawing/2014/main" id="{D08EC171-D1EA-483A-B2B8-A8DB18067E2F}"/>
                  </a:ext>
                </a:extLst>
              </p:cNvPr>
              <p:cNvSpPr txBox="1"/>
              <p:nvPr/>
            </p:nvSpPr>
            <p:spPr>
              <a:xfrm>
                <a:off x="824874" y="874477"/>
                <a:ext cx="1690484" cy="518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id-ID" sz="1000" dirty="0">
                    <a:solidFill>
                      <a:schemeClr val="accent3">
                        <a:lumMod val="75000"/>
                      </a:schemeClr>
                    </a:solidFill>
                    <a:latin typeface="+mj-lt"/>
                  </a:rPr>
                  <a:t>ANGGA YOKO ARDIANSYAH</a:t>
                </a:r>
              </a:p>
              <a:p>
                <a:pPr>
                  <a:spcAft>
                    <a:spcPts val="200"/>
                  </a:spcAft>
                </a:pPr>
                <a:r>
                  <a:rPr lang="id-ID" sz="800" dirty="0">
                    <a:solidFill>
                      <a:schemeClr val="accent3">
                        <a:lumMod val="50000"/>
                      </a:schemeClr>
                    </a:solidFill>
                  </a:rPr>
                  <a:t>Corporate Human Resources di PT Intiwhiz International</a:t>
                </a:r>
              </a:p>
            </p:txBody>
          </p:sp>
          <p:pic>
            <p:nvPicPr>
              <p:cNvPr id="61" name="Picture 60">
                <a:extLst>
                  <a:ext uri="{FF2B5EF4-FFF2-40B4-BE49-F238E27FC236}">
                    <a16:creationId xmlns="" xmlns:a16="http://schemas.microsoft.com/office/drawing/2014/main" id="{17BE213C-D880-44D6-9426-1C6856ED6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4989" y="774803"/>
                <a:ext cx="717441" cy="717441"/>
              </a:xfrm>
              <a:prstGeom prst="ellipse">
                <a:avLst/>
              </a:prstGeom>
            </p:spPr>
          </p:pic>
        </p:grpSp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670F1DFE-A2D8-46CA-9D10-ACEABD86E83F}"/>
                </a:ext>
              </a:extLst>
            </p:cNvPr>
            <p:cNvSpPr/>
            <p:nvPr/>
          </p:nvSpPr>
          <p:spPr>
            <a:xfrm>
              <a:off x="201800" y="812380"/>
              <a:ext cx="643817" cy="643817"/>
            </a:xfrm>
            <a:prstGeom prst="ellipse">
              <a:avLst/>
            </a:prstGeom>
            <a:noFill/>
            <a:ln w="63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D46694AF-AE5D-420A-B421-0C9632234BAF}"/>
              </a:ext>
            </a:extLst>
          </p:cNvPr>
          <p:cNvGrpSpPr/>
          <p:nvPr/>
        </p:nvGrpSpPr>
        <p:grpSpPr>
          <a:xfrm>
            <a:off x="60718" y="5280700"/>
            <a:ext cx="2350369" cy="717441"/>
            <a:chOff x="164989" y="774803"/>
            <a:chExt cx="2350369" cy="717441"/>
          </a:xfrm>
        </p:grpSpPr>
        <p:grpSp>
          <p:nvGrpSpPr>
            <p:cNvPr id="63" name="Group 62">
              <a:extLst>
                <a:ext uri="{FF2B5EF4-FFF2-40B4-BE49-F238E27FC236}">
                  <a16:creationId xmlns="" xmlns:a16="http://schemas.microsoft.com/office/drawing/2014/main" id="{4DDB4F39-9278-4E53-9EC0-81E20E1E7652}"/>
                </a:ext>
              </a:extLst>
            </p:cNvPr>
            <p:cNvGrpSpPr/>
            <p:nvPr/>
          </p:nvGrpSpPr>
          <p:grpSpPr>
            <a:xfrm>
              <a:off x="164989" y="774803"/>
              <a:ext cx="2350369" cy="717441"/>
              <a:chOff x="164989" y="774803"/>
              <a:chExt cx="2350369" cy="717441"/>
            </a:xfrm>
          </p:grpSpPr>
          <p:sp>
            <p:nvSpPr>
              <p:cNvPr id="65" name="TextBox 64">
                <a:extLst>
                  <a:ext uri="{FF2B5EF4-FFF2-40B4-BE49-F238E27FC236}">
                    <a16:creationId xmlns="" xmlns:a16="http://schemas.microsoft.com/office/drawing/2014/main" id="{C0D2696A-0E6B-4235-9792-AE458778282B}"/>
                  </a:ext>
                </a:extLst>
              </p:cNvPr>
              <p:cNvSpPr txBox="1"/>
              <p:nvPr/>
            </p:nvSpPr>
            <p:spPr>
              <a:xfrm>
                <a:off x="824874" y="936071"/>
                <a:ext cx="1690484" cy="394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1">
                  <a:spcAft>
                    <a:spcPts val="200"/>
                  </a:spcAft>
                </a:pPr>
                <a:r>
                  <a:rPr lang="id-ID" sz="1000" dirty="0">
                    <a:solidFill>
                      <a:schemeClr val="accent3">
                        <a:lumMod val="75000"/>
                      </a:schemeClr>
                    </a:solidFill>
                    <a:latin typeface="+mj-lt"/>
                  </a:rPr>
                  <a:t>HAPOSAN SITUMORANG</a:t>
                </a:r>
              </a:p>
              <a:p>
                <a:pPr rtl="1">
                  <a:spcAft>
                    <a:spcPts val="200"/>
                  </a:spcAft>
                </a:pPr>
                <a:r>
                  <a:rPr lang="id-ID" sz="800" dirty="0">
                    <a:solidFill>
                      <a:schemeClr val="accent2">
                        <a:lumMod val="75000"/>
                      </a:schemeClr>
                    </a:solidFill>
                  </a:rPr>
                  <a:t>General Manager Kaisar Hotel</a:t>
                </a:r>
              </a:p>
            </p:txBody>
          </p:sp>
          <p:pic>
            <p:nvPicPr>
              <p:cNvPr id="66" name="Picture 65">
                <a:extLst>
                  <a:ext uri="{FF2B5EF4-FFF2-40B4-BE49-F238E27FC236}">
                    <a16:creationId xmlns="" xmlns:a16="http://schemas.microsoft.com/office/drawing/2014/main" id="{6723BBCA-81B3-49D0-9A84-5FAAD65AD9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64989" y="774803"/>
                <a:ext cx="717441" cy="717441"/>
              </a:xfrm>
              <a:prstGeom prst="ellipse">
                <a:avLst/>
              </a:prstGeom>
            </p:spPr>
          </p:pic>
        </p:grpSp>
        <p:sp>
          <p:nvSpPr>
            <p:cNvPr id="64" name="Oval 63">
              <a:extLst>
                <a:ext uri="{FF2B5EF4-FFF2-40B4-BE49-F238E27FC236}">
                  <a16:creationId xmlns="" xmlns:a16="http://schemas.microsoft.com/office/drawing/2014/main" id="{278DBB8D-B408-4FA2-9A8E-9E67683759A7}"/>
                </a:ext>
              </a:extLst>
            </p:cNvPr>
            <p:cNvSpPr/>
            <p:nvPr/>
          </p:nvSpPr>
          <p:spPr>
            <a:xfrm>
              <a:off x="201800" y="808369"/>
              <a:ext cx="643817" cy="643817"/>
            </a:xfrm>
            <a:prstGeom prst="ellipse">
              <a:avLst/>
            </a:prstGeom>
            <a:noFill/>
            <a:ln w="63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rtl="1"/>
              <a:endParaRPr lang="id-ID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BA3F04B4-BE93-4FFA-B1A9-6DD03A9BF829}"/>
              </a:ext>
            </a:extLst>
          </p:cNvPr>
          <p:cNvGrpSpPr/>
          <p:nvPr/>
        </p:nvGrpSpPr>
        <p:grpSpPr>
          <a:xfrm>
            <a:off x="79925" y="6664825"/>
            <a:ext cx="2350369" cy="717441"/>
            <a:chOff x="164989" y="774803"/>
            <a:chExt cx="2350369" cy="717441"/>
          </a:xfrm>
        </p:grpSpPr>
        <p:grpSp>
          <p:nvGrpSpPr>
            <p:cNvPr id="68" name="Group 67">
              <a:extLst>
                <a:ext uri="{FF2B5EF4-FFF2-40B4-BE49-F238E27FC236}">
                  <a16:creationId xmlns="" xmlns:a16="http://schemas.microsoft.com/office/drawing/2014/main" id="{D93F3BE0-484A-4F3D-B1D9-125A43D2D29A}"/>
                </a:ext>
              </a:extLst>
            </p:cNvPr>
            <p:cNvGrpSpPr/>
            <p:nvPr/>
          </p:nvGrpSpPr>
          <p:grpSpPr>
            <a:xfrm>
              <a:off x="164989" y="774803"/>
              <a:ext cx="2350369" cy="717441"/>
              <a:chOff x="164989" y="774803"/>
              <a:chExt cx="2350369" cy="717441"/>
            </a:xfrm>
          </p:grpSpPr>
          <p:sp>
            <p:nvSpPr>
              <p:cNvPr id="70" name="TextBox 69">
                <a:extLst>
                  <a:ext uri="{FF2B5EF4-FFF2-40B4-BE49-F238E27FC236}">
                    <a16:creationId xmlns="" xmlns:a16="http://schemas.microsoft.com/office/drawing/2014/main" id="{4518AE3E-5401-4C3E-80D0-8B0FA467D620}"/>
                  </a:ext>
                </a:extLst>
              </p:cNvPr>
              <p:cNvSpPr txBox="1"/>
              <p:nvPr/>
            </p:nvSpPr>
            <p:spPr>
              <a:xfrm>
                <a:off x="824874" y="936071"/>
                <a:ext cx="1690484" cy="394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1">
                  <a:spcAft>
                    <a:spcPts val="200"/>
                  </a:spcAft>
                </a:pPr>
                <a:r>
                  <a:rPr lang="id-ID" sz="1000" dirty="0">
                    <a:solidFill>
                      <a:schemeClr val="accent3">
                        <a:lumMod val="75000"/>
                      </a:schemeClr>
                    </a:solidFill>
                    <a:latin typeface="+mj-lt"/>
                  </a:rPr>
                  <a:t>WAHYU NURHIDAYAT</a:t>
                </a:r>
              </a:p>
              <a:p>
                <a:pPr rtl="1">
                  <a:spcAft>
                    <a:spcPts val="200"/>
                  </a:spcAft>
                </a:pPr>
                <a:r>
                  <a:rPr lang="id-ID" sz="800" dirty="0">
                    <a:solidFill>
                      <a:schemeClr val="accent2">
                        <a:lumMod val="75000"/>
                      </a:schemeClr>
                    </a:solidFill>
                  </a:rPr>
                  <a:t>Dotnet Developer</a:t>
                </a:r>
              </a:p>
            </p:txBody>
          </p:sp>
          <p:pic>
            <p:nvPicPr>
              <p:cNvPr id="71" name="Picture 70">
                <a:extLst>
                  <a:ext uri="{FF2B5EF4-FFF2-40B4-BE49-F238E27FC236}">
                    <a16:creationId xmlns="" xmlns:a16="http://schemas.microsoft.com/office/drawing/2014/main" id="{B7F2027B-5B54-4C2E-A271-FCF32CB5B6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64989" y="774803"/>
                <a:ext cx="717441" cy="717441"/>
              </a:xfrm>
              <a:prstGeom prst="ellipse">
                <a:avLst/>
              </a:prstGeom>
            </p:spPr>
          </p:pic>
        </p:grpSp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DCBF3CC4-99F0-4AC6-93EB-C8703D49F458}"/>
                </a:ext>
              </a:extLst>
            </p:cNvPr>
            <p:cNvSpPr/>
            <p:nvPr/>
          </p:nvSpPr>
          <p:spPr>
            <a:xfrm>
              <a:off x="201800" y="808369"/>
              <a:ext cx="643817" cy="643817"/>
            </a:xfrm>
            <a:prstGeom prst="ellipse">
              <a:avLst/>
            </a:prstGeom>
            <a:noFill/>
            <a:ln w="63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rtl="1"/>
              <a:endParaRPr lang="id-ID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DC540F3F-CD93-4DF8-8DB6-0FA99089A51C}"/>
              </a:ext>
            </a:extLst>
          </p:cNvPr>
          <p:cNvGrpSpPr/>
          <p:nvPr/>
        </p:nvGrpSpPr>
        <p:grpSpPr>
          <a:xfrm>
            <a:off x="79925" y="7992310"/>
            <a:ext cx="2350369" cy="717441"/>
            <a:chOff x="164989" y="774803"/>
            <a:chExt cx="2350369" cy="717441"/>
          </a:xfrm>
        </p:grpSpPr>
        <p:grpSp>
          <p:nvGrpSpPr>
            <p:cNvPr id="73" name="Group 72">
              <a:extLst>
                <a:ext uri="{FF2B5EF4-FFF2-40B4-BE49-F238E27FC236}">
                  <a16:creationId xmlns="" xmlns:a16="http://schemas.microsoft.com/office/drawing/2014/main" id="{45459231-7B1F-4975-853A-92DC950EBA6D}"/>
                </a:ext>
              </a:extLst>
            </p:cNvPr>
            <p:cNvGrpSpPr/>
            <p:nvPr/>
          </p:nvGrpSpPr>
          <p:grpSpPr>
            <a:xfrm>
              <a:off x="164989" y="774803"/>
              <a:ext cx="2350369" cy="717441"/>
              <a:chOff x="164989" y="774803"/>
              <a:chExt cx="2350369" cy="717441"/>
            </a:xfrm>
          </p:grpSpPr>
          <p:sp>
            <p:nvSpPr>
              <p:cNvPr id="75" name="TextBox 74">
                <a:extLst>
                  <a:ext uri="{FF2B5EF4-FFF2-40B4-BE49-F238E27FC236}">
                    <a16:creationId xmlns="" xmlns:a16="http://schemas.microsoft.com/office/drawing/2014/main" id="{3F64A030-7715-4F3D-95D5-51E06AF83C19}"/>
                  </a:ext>
                </a:extLst>
              </p:cNvPr>
              <p:cNvSpPr txBox="1"/>
              <p:nvPr/>
            </p:nvSpPr>
            <p:spPr>
              <a:xfrm>
                <a:off x="824874" y="874477"/>
                <a:ext cx="1690484" cy="518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1">
                  <a:spcAft>
                    <a:spcPts val="200"/>
                  </a:spcAft>
                </a:pPr>
                <a:r>
                  <a:rPr lang="id-ID" sz="1000" dirty="0">
                    <a:solidFill>
                      <a:schemeClr val="accent3">
                        <a:lumMod val="75000"/>
                      </a:schemeClr>
                    </a:solidFill>
                    <a:latin typeface="+mj-lt"/>
                  </a:rPr>
                  <a:t>REZA ANNAS M.</a:t>
                </a:r>
              </a:p>
              <a:p>
                <a:pPr rtl="1">
                  <a:spcAft>
                    <a:spcPts val="200"/>
                  </a:spcAft>
                </a:pPr>
                <a:r>
                  <a:rPr lang="en-US" sz="800" dirty="0">
                    <a:solidFill>
                      <a:schemeClr val="accent3">
                        <a:lumMod val="50000"/>
                      </a:schemeClr>
                    </a:solidFill>
                  </a:rPr>
                  <a:t>Chief Accounting di </a:t>
                </a:r>
                <a:r>
                  <a:rPr lang="en-US" sz="800" dirty="0" err="1">
                    <a:solidFill>
                      <a:schemeClr val="accent3">
                        <a:lumMod val="50000"/>
                      </a:schemeClr>
                    </a:solidFill>
                  </a:rPr>
                  <a:t>Allstay</a:t>
                </a:r>
                <a:r>
                  <a:rPr lang="en-US" sz="800" dirty="0">
                    <a:solidFill>
                      <a:schemeClr val="accent3">
                        <a:lumMod val="50000"/>
                      </a:schemeClr>
                    </a:solidFill>
                  </a:rPr>
                  <a:t> Hotel Semarang</a:t>
                </a:r>
                <a:endParaRPr lang="id-ID" sz="8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76" name="Picture 75">
                <a:extLst>
                  <a:ext uri="{FF2B5EF4-FFF2-40B4-BE49-F238E27FC236}">
                    <a16:creationId xmlns="" xmlns:a16="http://schemas.microsoft.com/office/drawing/2014/main" id="{A4679C24-B8A8-4A84-A9FC-E50B2C2C73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64989" y="774803"/>
                <a:ext cx="717441" cy="717441"/>
              </a:xfrm>
              <a:prstGeom prst="ellipse">
                <a:avLst/>
              </a:prstGeom>
            </p:spPr>
          </p:pic>
        </p:grpSp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4D6316EC-FCBC-4B35-8D4A-98DF071F2C5C}"/>
                </a:ext>
              </a:extLst>
            </p:cNvPr>
            <p:cNvSpPr/>
            <p:nvPr/>
          </p:nvSpPr>
          <p:spPr>
            <a:xfrm>
              <a:off x="201800" y="808369"/>
              <a:ext cx="643817" cy="643817"/>
            </a:xfrm>
            <a:prstGeom prst="ellipse">
              <a:avLst/>
            </a:prstGeom>
            <a:noFill/>
            <a:ln w="63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rtl="1"/>
              <a:endParaRPr lang="id-ID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EC69EA8E-F55A-49F0-ABD7-2939F04409A8}"/>
              </a:ext>
            </a:extLst>
          </p:cNvPr>
          <p:cNvSpPr txBox="1"/>
          <p:nvPr/>
        </p:nvSpPr>
        <p:spPr>
          <a:xfrm>
            <a:off x="111615" y="1099011"/>
            <a:ext cx="22485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>
              <a:spcAft>
                <a:spcPts val="200"/>
              </a:spcAft>
            </a:pP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Mr. </a:t>
            </a:r>
            <a:r>
              <a:rPr lang="en-US" sz="10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Rachman</a:t>
            </a: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is my favorite colleagues !! He is always available to help us when needed, he strives for excellence and is a valuable team player. </a:t>
            </a:r>
          </a:p>
          <a:p>
            <a:pPr rtl="1">
              <a:spcAft>
                <a:spcPts val="200"/>
              </a:spcAft>
            </a:pPr>
            <a:endParaRPr lang="en-US" sz="10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  <a:p>
            <a:pPr rtl="1">
              <a:spcAft>
                <a:spcPts val="200"/>
              </a:spcAft>
            </a:pP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We worked together at </a:t>
            </a:r>
            <a:r>
              <a:rPr lang="en-US" sz="10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Intiwhiz</a:t>
            </a: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International and he helped me a lot to get started and also to understand internal processes.</a:t>
            </a:r>
          </a:p>
          <a:p>
            <a:pPr rtl="1">
              <a:spcAft>
                <a:spcPts val="200"/>
              </a:spcAft>
            </a:pPr>
            <a:endParaRPr lang="en-US" sz="10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  <a:p>
            <a:pPr rtl="1">
              <a:spcAft>
                <a:spcPts val="200"/>
              </a:spcAft>
            </a:pP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He has the ability to work on multiple tasks and still be focused and deliver quality work. I can easily say he is one of the best in his field.</a:t>
            </a:r>
          </a:p>
          <a:p>
            <a:pPr rtl="1">
              <a:spcAft>
                <a:spcPts val="200"/>
              </a:spcAft>
            </a:pPr>
            <a:endParaRPr lang="en-US" sz="10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  <a:p>
            <a:pPr rtl="1">
              <a:spcAft>
                <a:spcPts val="200"/>
              </a:spcAft>
            </a:pPr>
            <a:r>
              <a:rPr lang="en-US" sz="1000" dirty="0" err="1">
                <a:solidFill>
                  <a:schemeClr val="accent3">
                    <a:lumMod val="75000"/>
                  </a:schemeClr>
                </a:solidFill>
                <a:latin typeface="+mj-lt"/>
              </a:rPr>
              <a:t>Ciaoo</a:t>
            </a:r>
            <a:r>
              <a:rPr lang="en-US" sz="1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....</a:t>
            </a:r>
            <a:endParaRPr lang="id-ID" sz="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20BEE402-8996-4D87-962E-B19DF371D16E}"/>
              </a:ext>
            </a:extLst>
          </p:cNvPr>
          <p:cNvSpPr txBox="1"/>
          <p:nvPr/>
        </p:nvSpPr>
        <p:spPr>
          <a:xfrm>
            <a:off x="137910" y="4903988"/>
            <a:ext cx="22485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>
              <a:spcAft>
                <a:spcPts val="200"/>
              </a:spcAft>
            </a:pPr>
            <a:r>
              <a:rPr lang="id-ID" sz="8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Helpful person</a:t>
            </a:r>
            <a:endParaRPr lang="id-ID" sz="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CC1A3B42-AF07-4329-BD04-DFCE862784F0}"/>
              </a:ext>
            </a:extLst>
          </p:cNvPr>
          <p:cNvSpPr txBox="1"/>
          <p:nvPr/>
        </p:nvSpPr>
        <p:spPr>
          <a:xfrm>
            <a:off x="111614" y="6269466"/>
            <a:ext cx="22485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>
              <a:spcAft>
                <a:spcPts val="200"/>
              </a:spcAft>
            </a:pPr>
            <a:r>
              <a:rPr lang="id-ID" sz="8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best partner programming</a:t>
            </a:r>
            <a:endParaRPr lang="id-ID" sz="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02007576-319B-488E-ADC9-3585AE81006E}"/>
              </a:ext>
            </a:extLst>
          </p:cNvPr>
          <p:cNvSpPr txBox="1"/>
          <p:nvPr/>
        </p:nvSpPr>
        <p:spPr>
          <a:xfrm>
            <a:off x="60718" y="7548919"/>
            <a:ext cx="2248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>
              <a:spcAft>
                <a:spcPts val="200"/>
              </a:spcAft>
            </a:pPr>
            <a:r>
              <a:rPr lang="id-ID" sz="8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P</a:t>
            </a:r>
            <a:r>
              <a:rPr lang="sv-SE" sz="8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ak Rachman paling top dah urusan perITan. Sempet kolaborasi bikin system software yg simpel. Sukses terus pak.</a:t>
            </a:r>
            <a:endParaRPr lang="id-ID" sz="8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22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A2D7C61B-2249-4103-94AB-16FC9D6DCAEC}"/>
              </a:ext>
            </a:extLst>
          </p:cNvPr>
          <p:cNvSpPr txBox="1"/>
          <p:nvPr/>
        </p:nvSpPr>
        <p:spPr>
          <a:xfrm>
            <a:off x="351560" y="277330"/>
            <a:ext cx="3495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id-ID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Seminar &amp; Awards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98DCDDE0-40FE-45AF-AEA8-FCBB3CA059C1}"/>
              </a:ext>
            </a:extLst>
          </p:cNvPr>
          <p:cNvSpPr txBox="1"/>
          <p:nvPr/>
        </p:nvSpPr>
        <p:spPr>
          <a:xfrm>
            <a:off x="159488" y="755712"/>
            <a:ext cx="6624084" cy="7663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Huawei Training Participation Certificate : The Future of Mobile App Industry  (Zoom)</a:t>
            </a:r>
            <a:br>
              <a:rPr lang="en-US" sz="12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by Huawei on Feb 2022</a:t>
            </a: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  <a:p>
            <a:pPr marL="171450" indent="-171450"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Digital Transform and Security in Healthcare Industry (Webinar)</a:t>
            </a:r>
            <a:br>
              <a:rPr lang="en-US" sz="12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by Cyberhub.id on Feb 2022</a:t>
            </a:r>
            <a:endParaRPr lang="id-ID" sz="1200" dirty="0">
              <a:solidFill>
                <a:schemeClr val="accent3">
                  <a:lumMod val="50000"/>
                </a:schemeClr>
              </a:solidFill>
            </a:endParaRPr>
          </a:p>
          <a:p>
            <a:pPr marL="171450" indent="-171450"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Advanced Security for Financial Transaction (Webinar)</a:t>
            </a:r>
            <a:br>
              <a:rPr lang="en-US" sz="12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by Cyberhub.id on Feb 2022</a:t>
            </a:r>
          </a:p>
          <a:p>
            <a:pPr marL="171450" indent="-171450"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Securing Your Data in Cloud Environment (Webinar)</a:t>
            </a:r>
            <a:br>
              <a:rPr lang="en-US" sz="12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by Cyberhub.id on Feb 2022</a:t>
            </a:r>
          </a:p>
          <a:p>
            <a:pPr marL="171450" indent="-171450"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Tantangan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Terkini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Transformasi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Digital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Sektor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Publik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di Indonesia (Webinar)</a:t>
            </a:r>
            <a:br>
              <a:rPr lang="en-US" sz="12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by Cyberhub.id on Feb 2022</a:t>
            </a:r>
            <a:endParaRPr lang="id-ID" sz="1200" dirty="0">
              <a:solidFill>
                <a:schemeClr val="accent3">
                  <a:lumMod val="50000"/>
                </a:schemeClr>
              </a:solidFill>
            </a:endParaRPr>
          </a:p>
          <a:p>
            <a:pPr marL="171450" indent="-171450"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Cyber security for Safe, Reliable, Secure Industrial Control System (ICS) (OT) (Webinar)</a:t>
            </a:r>
            <a:br>
              <a:rPr lang="en-US" sz="12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by Cyberhub.id on Feb 2022</a:t>
            </a:r>
            <a:endParaRPr lang="id-ID" sz="1200" dirty="0">
              <a:solidFill>
                <a:schemeClr val="accent3">
                  <a:lumMod val="50000"/>
                </a:schemeClr>
              </a:solidFill>
            </a:endParaRPr>
          </a:p>
          <a:p>
            <a:pPr marL="171450" indent="-171450"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Managing the Trust Gap Issues with the V-Key V-OS Family of Products (Webinar)</a:t>
            </a:r>
            <a:br>
              <a:rPr lang="en-US" sz="12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by Cyberhub.id on Feb 2022</a:t>
            </a:r>
            <a:endParaRPr lang="id-ID" sz="1200" dirty="0">
              <a:solidFill>
                <a:schemeClr val="accent3">
                  <a:lumMod val="50000"/>
                </a:schemeClr>
              </a:solidFill>
            </a:endParaRPr>
          </a:p>
          <a:p>
            <a:pPr marL="171450" indent="-171450"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Cloud Security Standard &amp; Framework (Webinar)</a:t>
            </a:r>
            <a:br>
              <a:rPr lang="en-US" sz="12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by Cyberhub.id on Feb 2022</a:t>
            </a:r>
            <a:endParaRPr lang="id-ID" sz="1200" dirty="0">
              <a:solidFill>
                <a:schemeClr val="accent3">
                  <a:lumMod val="50000"/>
                </a:schemeClr>
              </a:solidFill>
            </a:endParaRPr>
          </a:p>
          <a:p>
            <a:pPr marL="171450" indent="-171450"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The Role of ICT in Strengthening National Critical Infrastructure (Webinar)</a:t>
            </a:r>
            <a:br>
              <a:rPr lang="en-US" sz="12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by Cyberhub.id on Feb 2022</a:t>
            </a:r>
          </a:p>
          <a:p>
            <a:pPr marL="171450" indent="-171450"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Storage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dan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Database di AWS (Webinar)</a:t>
            </a:r>
            <a:br>
              <a:rPr lang="en-US" sz="12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by </a:t>
            </a:r>
            <a:r>
              <a:rPr lang="en-US" sz="1200" dirty="0" err="1">
                <a:solidFill>
                  <a:schemeClr val="accent3">
                    <a:lumMod val="50000"/>
                  </a:schemeClr>
                </a:solidFill>
              </a:rPr>
              <a:t>Dicoding</a:t>
            </a: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 Academy on Jan 2022</a:t>
            </a: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  <a:p>
            <a:pPr marL="171450" indent="-171450"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Cyber forensic and cyber defense (Zoom) </a:t>
            </a:r>
            <a:br>
              <a:rPr lang="en-US" sz="12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by </a:t>
            </a:r>
            <a:r>
              <a:rPr lang="en-US" sz="1200" dirty="0" err="1">
                <a:solidFill>
                  <a:schemeClr val="accent3">
                    <a:lumMod val="50000"/>
                  </a:schemeClr>
                </a:solidFill>
              </a:rPr>
              <a:t>Institut</a:t>
            </a: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 Technology </a:t>
            </a:r>
            <a:r>
              <a:rPr lang="en-US" sz="1200" dirty="0" err="1">
                <a:solidFill>
                  <a:schemeClr val="accent3">
                    <a:lumMod val="50000"/>
                  </a:schemeClr>
                </a:solidFill>
              </a:rPr>
              <a:t>Tangerang</a:t>
            </a: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 Selatan on Oct 2021</a:t>
            </a: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  <a:p>
            <a:pPr marL="171450" indent="-171450"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Cyber Security and Hacking Technique (Zoom) </a:t>
            </a:r>
            <a:br>
              <a:rPr lang="en-US" sz="12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by </a:t>
            </a:r>
            <a:r>
              <a:rPr lang="en-US" sz="1200" dirty="0" err="1">
                <a:solidFill>
                  <a:schemeClr val="accent3">
                    <a:lumMod val="50000"/>
                  </a:schemeClr>
                </a:solidFill>
              </a:rPr>
              <a:t>Institut</a:t>
            </a: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 Technology </a:t>
            </a:r>
            <a:r>
              <a:rPr lang="en-US" sz="1200" dirty="0" err="1">
                <a:solidFill>
                  <a:schemeClr val="accent3">
                    <a:lumMod val="50000"/>
                  </a:schemeClr>
                </a:solidFill>
              </a:rPr>
              <a:t>Tangerang</a:t>
            </a: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 Selatan on Sep 2021</a:t>
            </a: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  <a:p>
            <a:pPr marL="171450" indent="-171450"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Pelatihan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Online: Tips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Memasarkan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Produk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anda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secara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online di Platform e-Commerce</a:t>
            </a:r>
            <a:br>
              <a:rPr lang="en-US" sz="12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by </a:t>
            </a:r>
            <a:r>
              <a:rPr lang="en-US" sz="1200" dirty="0" err="1">
                <a:solidFill>
                  <a:schemeClr val="accent3">
                    <a:lumMod val="50000"/>
                  </a:schemeClr>
                </a:solidFill>
              </a:rPr>
              <a:t>Gapura</a:t>
            </a: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 Digital Growth with Google Researcher on Aug 2021</a:t>
            </a: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  <a:p>
            <a:pPr marL="171450" indent="-171450"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id-ID" sz="12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JUARA FAVORIT SHIPPERHACK 2021</a:t>
            </a:r>
          </a:p>
          <a:p>
            <a:pPr>
              <a:buClr>
                <a:schemeClr val="accent2">
                  <a:lumMod val="75000"/>
                </a:schemeClr>
              </a:buClr>
              <a:buSzPct val="111000"/>
            </a:pPr>
            <a:r>
              <a:rPr lang="id-ID" sz="1200" dirty="0">
                <a:solidFill>
                  <a:schemeClr val="accent3">
                    <a:lumMod val="50000"/>
                  </a:schemeClr>
                </a:solidFill>
              </a:rPr>
              <a:t>     Shipper</a:t>
            </a: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hack Innovation Events on </a:t>
            </a:r>
            <a:r>
              <a:rPr lang="id-ID" sz="1200" dirty="0">
                <a:solidFill>
                  <a:schemeClr val="accent3">
                    <a:lumMod val="50000"/>
                  </a:schemeClr>
                </a:solidFill>
              </a:rPr>
              <a:t>Jun 2021</a:t>
            </a:r>
          </a:p>
          <a:p>
            <a:pPr marL="171450" indent="-171450"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Memulai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berkakir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sebagai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 Programmer (webinar)</a:t>
            </a:r>
            <a:endParaRPr lang="id-ID" sz="1200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Clr>
                <a:schemeClr val="accent2">
                  <a:lumMod val="75000"/>
                </a:schemeClr>
              </a:buClr>
              <a:buSzPct val="90000"/>
            </a:pPr>
            <a:r>
              <a:rPr lang="id-ID" sz="1000" dirty="0">
                <a:solidFill>
                  <a:schemeClr val="accent3">
                    <a:lumMod val="50000"/>
                  </a:schemeClr>
                </a:solidFill>
              </a:rPr>
              <a:t>      </a:t>
            </a: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by </a:t>
            </a:r>
            <a:r>
              <a:rPr lang="en-US" sz="1200" dirty="0" err="1">
                <a:solidFill>
                  <a:schemeClr val="accent3">
                    <a:lumMod val="50000"/>
                  </a:schemeClr>
                </a:solidFill>
              </a:rPr>
              <a:t>Kulingoding</a:t>
            </a: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 on </a:t>
            </a:r>
            <a:r>
              <a:rPr lang="id-ID" sz="1200" dirty="0">
                <a:solidFill>
                  <a:schemeClr val="accent3">
                    <a:lumMod val="50000"/>
                  </a:schemeClr>
                </a:solidFill>
              </a:rPr>
              <a:t>M</a:t>
            </a: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ay </a:t>
            </a:r>
            <a:r>
              <a:rPr lang="id-ID" sz="1200" dirty="0">
                <a:solidFill>
                  <a:schemeClr val="accent3">
                    <a:lumMod val="50000"/>
                  </a:schemeClr>
                </a:solidFill>
              </a:rPr>
              <a:t>2021</a:t>
            </a:r>
            <a:endParaRPr lang="en-US" sz="1200" dirty="0">
              <a:solidFill>
                <a:schemeClr val="accent2">
                  <a:lumMod val="75000"/>
                </a:schemeClr>
              </a:solidFill>
              <a:latin typeface="+mj-lt"/>
            </a:endParaRPr>
          </a:p>
          <a:p>
            <a:pPr marL="171450" indent="-171450"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id-ID" sz="12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PENGANTAR CLOUD COMPUTING DENGAN AWS</a:t>
            </a:r>
          </a:p>
          <a:p>
            <a:pPr>
              <a:buClr>
                <a:schemeClr val="accent2">
                  <a:lumMod val="75000"/>
                </a:schemeClr>
              </a:buClr>
              <a:buSzPct val="90000"/>
            </a:pPr>
            <a:r>
              <a:rPr lang="id-ID" sz="1000" dirty="0">
                <a:solidFill>
                  <a:schemeClr val="accent3">
                    <a:lumMod val="50000"/>
                  </a:schemeClr>
                </a:solidFill>
              </a:rPr>
              <a:t>      </a:t>
            </a: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by </a:t>
            </a:r>
            <a:r>
              <a:rPr lang="id-ID" sz="1200" dirty="0">
                <a:solidFill>
                  <a:schemeClr val="accent3">
                    <a:lumMod val="50000"/>
                  </a:schemeClr>
                </a:solidFill>
              </a:rPr>
              <a:t>Dicoding Academy</a:t>
            </a: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 on </a:t>
            </a:r>
            <a:r>
              <a:rPr lang="id-ID" sz="1200" dirty="0">
                <a:solidFill>
                  <a:schemeClr val="accent3">
                    <a:lumMod val="50000"/>
                  </a:schemeClr>
                </a:solidFill>
              </a:rPr>
              <a:t>M</a:t>
            </a: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ay </a:t>
            </a:r>
            <a:r>
              <a:rPr lang="id-ID" sz="1200" dirty="0">
                <a:solidFill>
                  <a:schemeClr val="accent3">
                    <a:lumMod val="50000"/>
                  </a:schemeClr>
                </a:solidFill>
              </a:rPr>
              <a:t>2021</a:t>
            </a:r>
          </a:p>
          <a:p>
            <a:pPr marL="171450" indent="-171450"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id-ID" sz="12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WEBINAR DIGITAL SKILL</a:t>
            </a:r>
          </a:p>
          <a:p>
            <a:pPr>
              <a:buClr>
                <a:schemeClr val="accent2">
                  <a:lumMod val="75000"/>
                </a:schemeClr>
              </a:buClr>
              <a:buSzPct val="90000"/>
            </a:pPr>
            <a:r>
              <a:rPr lang="id-ID" sz="1000" dirty="0">
                <a:solidFill>
                  <a:schemeClr val="accent3">
                    <a:lumMod val="50000"/>
                  </a:schemeClr>
                </a:solidFill>
              </a:rPr>
              <a:t>      </a:t>
            </a: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by </a:t>
            </a:r>
            <a:r>
              <a:rPr lang="id-ID" sz="1200" dirty="0">
                <a:solidFill>
                  <a:schemeClr val="accent3">
                    <a:lumMod val="50000"/>
                  </a:schemeClr>
                </a:solidFill>
              </a:rPr>
              <a:t>ASIOTI, Kominfo, &amp; Kemenperin RI</a:t>
            </a: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 on </a:t>
            </a:r>
            <a:r>
              <a:rPr lang="id-ID" sz="1200" dirty="0">
                <a:solidFill>
                  <a:schemeClr val="accent3">
                    <a:lumMod val="50000"/>
                  </a:schemeClr>
                </a:solidFill>
              </a:rPr>
              <a:t>Apr 2021</a:t>
            </a:r>
          </a:p>
          <a:p>
            <a:pPr marL="171450" indent="-171450"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id-ID" sz="12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ALIBABA CLOUD: CLOUD COMPUTING CERTIFICATE TRAINING</a:t>
            </a:r>
          </a:p>
          <a:p>
            <a:pPr>
              <a:buClr>
                <a:schemeClr val="accent2">
                  <a:lumMod val="75000"/>
                </a:schemeClr>
              </a:buClr>
              <a:buSzPct val="90000"/>
            </a:pPr>
            <a:r>
              <a:rPr lang="id-ID" sz="1000" dirty="0">
                <a:solidFill>
                  <a:schemeClr val="accent3">
                    <a:lumMod val="50000"/>
                  </a:schemeClr>
                </a:solidFill>
              </a:rPr>
              <a:t>      </a:t>
            </a:r>
            <a:r>
              <a:rPr lang="en-US" sz="1000" dirty="0">
                <a:solidFill>
                  <a:schemeClr val="accent3">
                    <a:lumMod val="50000"/>
                  </a:schemeClr>
                </a:solidFill>
              </a:rPr>
              <a:t>by </a:t>
            </a:r>
            <a:r>
              <a:rPr lang="id-ID" sz="1200" dirty="0">
                <a:solidFill>
                  <a:schemeClr val="accent3">
                    <a:lumMod val="50000"/>
                  </a:schemeClr>
                </a:solidFill>
              </a:rPr>
              <a:t>Indonesia Cloud Computing Association</a:t>
            </a: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 on </a:t>
            </a:r>
            <a:r>
              <a:rPr lang="id-ID" sz="1200" dirty="0">
                <a:solidFill>
                  <a:schemeClr val="accent3">
                    <a:lumMod val="50000"/>
                  </a:schemeClr>
                </a:solidFill>
              </a:rPr>
              <a:t>Ma</a:t>
            </a: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r </a:t>
            </a:r>
            <a:r>
              <a:rPr lang="id-ID" sz="1200" dirty="0">
                <a:solidFill>
                  <a:schemeClr val="accent3">
                    <a:lumMod val="50000"/>
                  </a:schemeClr>
                </a:solidFill>
              </a:rPr>
              <a:t>2021</a:t>
            </a:r>
          </a:p>
          <a:p>
            <a:pPr marL="171450" indent="-171450"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id-ID" sz="12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MICROSOFT INNOVATION SUMMIT 2019</a:t>
            </a:r>
          </a:p>
          <a:p>
            <a:pPr>
              <a:buClr>
                <a:schemeClr val="accent2">
                  <a:lumMod val="75000"/>
                </a:schemeClr>
              </a:buClr>
              <a:buSzPct val="90000"/>
            </a:pPr>
            <a:r>
              <a:rPr lang="id-ID" sz="1000" dirty="0">
                <a:solidFill>
                  <a:schemeClr val="accent3">
                    <a:lumMod val="50000"/>
                  </a:schemeClr>
                </a:solidFill>
              </a:rPr>
              <a:t>      </a:t>
            </a:r>
            <a:r>
              <a:rPr lang="en-US" sz="1000" dirty="0">
                <a:solidFill>
                  <a:schemeClr val="accent3">
                    <a:lumMod val="50000"/>
                  </a:schemeClr>
                </a:solidFill>
              </a:rPr>
              <a:t>by </a:t>
            </a:r>
            <a:r>
              <a:rPr lang="id-ID" sz="1200" dirty="0">
                <a:solidFill>
                  <a:schemeClr val="accent3">
                    <a:lumMod val="50000"/>
                  </a:schemeClr>
                </a:solidFill>
              </a:rPr>
              <a:t>Microsoft</a:t>
            </a: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 on </a:t>
            </a:r>
            <a:r>
              <a:rPr lang="id-ID" sz="1200" dirty="0">
                <a:solidFill>
                  <a:schemeClr val="accent3">
                    <a:lumMod val="50000"/>
                  </a:schemeClr>
                </a:solidFill>
              </a:rPr>
              <a:t>2019</a:t>
            </a:r>
          </a:p>
          <a:p>
            <a:pPr marL="171450" indent="-171450">
              <a:buClr>
                <a:schemeClr val="accent2">
                  <a:lumMod val="75000"/>
                </a:schemeClr>
              </a:buClr>
              <a:buSzPct val="90000"/>
              <a:buFont typeface="Wingdings" panose="05000000000000000000" pitchFamily="2" charset="2"/>
              <a:buChar char="§"/>
            </a:pPr>
            <a:r>
              <a:rPr lang="id-ID" sz="12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HYBRID IT SUMMIT 2018: AUTONOMOUS DATA CENTER</a:t>
            </a:r>
          </a:p>
          <a:p>
            <a:pPr>
              <a:buClr>
                <a:schemeClr val="accent2">
                  <a:lumMod val="75000"/>
                </a:schemeClr>
              </a:buClr>
              <a:buSzPct val="90000"/>
            </a:pPr>
            <a:r>
              <a:rPr lang="id-ID" sz="1200" dirty="0">
                <a:solidFill>
                  <a:schemeClr val="accent3">
                    <a:lumMod val="50000"/>
                  </a:schemeClr>
                </a:solidFill>
              </a:rPr>
              <a:t>    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by </a:t>
            </a:r>
            <a:r>
              <a:rPr lang="id-ID" sz="1200" dirty="0" smtClean="0">
                <a:solidFill>
                  <a:schemeClr val="accent3">
                    <a:lumMod val="50000"/>
                  </a:schemeClr>
                </a:solidFill>
              </a:rPr>
              <a:t>Hewlett </a:t>
            </a:r>
            <a:r>
              <a:rPr lang="id-ID" sz="1200" dirty="0">
                <a:solidFill>
                  <a:schemeClr val="accent3">
                    <a:lumMod val="50000"/>
                  </a:schemeClr>
                </a:solidFill>
              </a:rPr>
              <a:t>Packard Enterprise</a:t>
            </a: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 on </a:t>
            </a:r>
            <a:r>
              <a:rPr lang="id-ID" sz="1200" dirty="0">
                <a:solidFill>
                  <a:schemeClr val="accent3">
                    <a:lumMod val="50000"/>
                  </a:schemeClr>
                </a:solidFill>
              </a:rPr>
              <a:t>Apr 2018</a:t>
            </a:r>
          </a:p>
        </p:txBody>
      </p:sp>
      <p:pic>
        <p:nvPicPr>
          <p:cNvPr id="34" name="Graphic 33" descr="Diploma roll">
            <a:extLst>
              <a:ext uri="{FF2B5EF4-FFF2-40B4-BE49-F238E27FC236}">
                <a16:creationId xmlns="" xmlns:a16="http://schemas.microsoft.com/office/drawing/2014/main" id="{DF3FED09-404E-49B1-9901-511DDF0846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99206" y="455651"/>
            <a:ext cx="300061" cy="300061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01411138-2599-467C-B72D-2B8008715588}"/>
              </a:ext>
            </a:extLst>
          </p:cNvPr>
          <p:cNvCxnSpPr>
            <a:cxnSpLocks/>
          </p:cNvCxnSpPr>
          <p:nvPr/>
        </p:nvCxnSpPr>
        <p:spPr>
          <a:xfrm>
            <a:off x="478465" y="755712"/>
            <a:ext cx="6111969" cy="0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6946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A2D7C61B-2249-4103-94AB-16FC9D6DCAEC}"/>
              </a:ext>
            </a:extLst>
          </p:cNvPr>
          <p:cNvSpPr txBox="1"/>
          <p:nvPr/>
        </p:nvSpPr>
        <p:spPr>
          <a:xfrm>
            <a:off x="351560" y="277330"/>
            <a:ext cx="3495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id-ID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Seminar</a:t>
            </a:r>
          </a:p>
        </p:txBody>
      </p:sp>
      <p:pic>
        <p:nvPicPr>
          <p:cNvPr id="34" name="Graphic 33" descr="Diploma roll">
            <a:extLst>
              <a:ext uri="{FF2B5EF4-FFF2-40B4-BE49-F238E27FC236}">
                <a16:creationId xmlns="" xmlns:a16="http://schemas.microsoft.com/office/drawing/2014/main" id="{DF3FED09-404E-49B1-9901-511DDF0846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99206" y="455651"/>
            <a:ext cx="300061" cy="300061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01411138-2599-467C-B72D-2B8008715588}"/>
              </a:ext>
            </a:extLst>
          </p:cNvPr>
          <p:cNvCxnSpPr>
            <a:cxnSpLocks/>
          </p:cNvCxnSpPr>
          <p:nvPr/>
        </p:nvCxnSpPr>
        <p:spPr>
          <a:xfrm>
            <a:off x="478465" y="755712"/>
            <a:ext cx="6111969" cy="0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64" y="892197"/>
            <a:ext cx="5086350" cy="36290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64" y="4766757"/>
            <a:ext cx="5226105" cy="375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065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A2D7C61B-2249-4103-94AB-16FC9D6DCAEC}"/>
              </a:ext>
            </a:extLst>
          </p:cNvPr>
          <p:cNvSpPr txBox="1"/>
          <p:nvPr/>
        </p:nvSpPr>
        <p:spPr>
          <a:xfrm>
            <a:off x="351560" y="277330"/>
            <a:ext cx="3495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id-ID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Seminar</a:t>
            </a:r>
          </a:p>
        </p:txBody>
      </p:sp>
      <p:pic>
        <p:nvPicPr>
          <p:cNvPr id="34" name="Graphic 33" descr="Diploma roll">
            <a:extLst>
              <a:ext uri="{FF2B5EF4-FFF2-40B4-BE49-F238E27FC236}">
                <a16:creationId xmlns="" xmlns:a16="http://schemas.microsoft.com/office/drawing/2014/main" id="{DF3FED09-404E-49B1-9901-511DDF0846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99206" y="455651"/>
            <a:ext cx="300061" cy="300061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01411138-2599-467C-B72D-2B8008715588}"/>
              </a:ext>
            </a:extLst>
          </p:cNvPr>
          <p:cNvCxnSpPr>
            <a:cxnSpLocks/>
          </p:cNvCxnSpPr>
          <p:nvPr/>
        </p:nvCxnSpPr>
        <p:spPr>
          <a:xfrm>
            <a:off x="478465" y="755712"/>
            <a:ext cx="6111969" cy="0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65" y="1055774"/>
            <a:ext cx="415290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9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A2D7C61B-2249-4103-94AB-16FC9D6DCAEC}"/>
              </a:ext>
            </a:extLst>
          </p:cNvPr>
          <p:cNvSpPr txBox="1"/>
          <p:nvPr/>
        </p:nvSpPr>
        <p:spPr>
          <a:xfrm>
            <a:off x="351560" y="277330"/>
            <a:ext cx="3495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id-ID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Seminar</a:t>
            </a:r>
          </a:p>
        </p:txBody>
      </p:sp>
      <p:pic>
        <p:nvPicPr>
          <p:cNvPr id="34" name="Graphic 33" descr="Diploma roll">
            <a:extLst>
              <a:ext uri="{FF2B5EF4-FFF2-40B4-BE49-F238E27FC236}">
                <a16:creationId xmlns="" xmlns:a16="http://schemas.microsoft.com/office/drawing/2014/main" id="{DF3FED09-404E-49B1-9901-511DDF0846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99206" y="455651"/>
            <a:ext cx="300061" cy="300061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01411138-2599-467C-B72D-2B8008715588}"/>
              </a:ext>
            </a:extLst>
          </p:cNvPr>
          <p:cNvCxnSpPr>
            <a:cxnSpLocks/>
          </p:cNvCxnSpPr>
          <p:nvPr/>
        </p:nvCxnSpPr>
        <p:spPr>
          <a:xfrm>
            <a:off x="478465" y="755712"/>
            <a:ext cx="6111969" cy="0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65" y="801699"/>
            <a:ext cx="4172457" cy="28678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65" y="3720656"/>
            <a:ext cx="4243329" cy="30353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465" y="6771739"/>
            <a:ext cx="4346629" cy="304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92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merald-Sapphire">
      <a:dk1>
        <a:srgbClr val="184E77"/>
      </a:dk1>
      <a:lt1>
        <a:srgbClr val="D9ED92"/>
      </a:lt1>
      <a:dk2>
        <a:srgbClr val="1E6091"/>
      </a:dk2>
      <a:lt2>
        <a:srgbClr val="B5E48C"/>
      </a:lt2>
      <a:accent1>
        <a:srgbClr val="99D98C"/>
      </a:accent1>
      <a:accent2>
        <a:srgbClr val="76C893"/>
      </a:accent2>
      <a:accent3>
        <a:srgbClr val="52B69A"/>
      </a:accent3>
      <a:accent4>
        <a:srgbClr val="34A0A4"/>
      </a:accent4>
      <a:accent5>
        <a:srgbClr val="168AAD"/>
      </a:accent5>
      <a:accent6>
        <a:srgbClr val="1A759F"/>
      </a:accent6>
      <a:hlink>
        <a:srgbClr val="52B69A"/>
      </a:hlink>
      <a:folHlink>
        <a:srgbClr val="52B69A"/>
      </a:folHlink>
    </a:clrScheme>
    <a:fontScheme name="Custom 1">
      <a:majorFont>
        <a:latin typeface="Baumans"/>
        <a:ea typeface=""/>
        <a:cs typeface=""/>
      </a:majorFont>
      <a:minorFont>
        <a:latin typeface="Ubuntu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949</TotalTime>
  <Words>762</Words>
  <Application>Microsoft Office PowerPoint</Application>
  <PresentationFormat>A4 Paper (210x297 mm)</PresentationFormat>
  <Paragraphs>151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Wingdings</vt:lpstr>
      <vt:lpstr>Calibri</vt:lpstr>
      <vt:lpstr>Bookman Old Style</vt:lpstr>
      <vt:lpstr>Arial</vt:lpstr>
      <vt:lpstr>Baumans</vt:lpstr>
      <vt:lpstr>Ubuntu</vt:lpstr>
      <vt:lpstr>BIZ UDPMincho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Aisiyah F.A</dc:creator>
  <cp:lastModifiedBy>rachman</cp:lastModifiedBy>
  <cp:revision>90</cp:revision>
  <dcterms:created xsi:type="dcterms:W3CDTF">2021-12-18T15:00:57Z</dcterms:created>
  <dcterms:modified xsi:type="dcterms:W3CDTF">2022-03-11T03:31:33Z</dcterms:modified>
</cp:coreProperties>
</file>